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71" r:id="rId2"/>
    <p:sldId id="298" r:id="rId3"/>
    <p:sldId id="296" r:id="rId4"/>
    <p:sldId id="277" r:id="rId5"/>
    <p:sldId id="279" r:id="rId6"/>
    <p:sldId id="299" r:id="rId7"/>
    <p:sldId id="281" r:id="rId8"/>
    <p:sldId id="286" r:id="rId9"/>
    <p:sldId id="304" r:id="rId10"/>
    <p:sldId id="280" r:id="rId11"/>
    <p:sldId id="302" r:id="rId12"/>
    <p:sldId id="303" r:id="rId13"/>
    <p:sldId id="301" r:id="rId14"/>
    <p:sldId id="297" r:id="rId15"/>
    <p:sldId id="284" r:id="rId16"/>
    <p:sldId id="285" r:id="rId17"/>
    <p:sldId id="275" r:id="rId18"/>
    <p:sldId id="274" r:id="rId19"/>
    <p:sldId id="295" r:id="rId20"/>
    <p:sldId id="265" r:id="rId21"/>
  </p:sldIdLst>
  <p:sldSz cx="24382413" cy="13716000"/>
  <p:notesSz cx="6858000" cy="9144000"/>
  <p:defaultTextStyle>
    <a:defPPr>
      <a:defRPr lang="ko-KR"/>
    </a:defPPr>
    <a:lvl1pPr marL="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FF03"/>
    <a:srgbClr val="008000"/>
    <a:srgbClr val="FD2424"/>
    <a:srgbClr val="002856"/>
    <a:srgbClr val="FFFFFF"/>
    <a:srgbClr val="E6E6E6"/>
    <a:srgbClr val="43C0C2"/>
    <a:srgbClr val="1CCFC9"/>
    <a:srgbClr val="DAF2F4"/>
    <a:srgbClr val="A2E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4686"/>
  </p:normalViewPr>
  <p:slideViewPr>
    <p:cSldViewPr snapToGrid="0" snapToObjects="1">
      <p:cViewPr varScale="1">
        <p:scale>
          <a:sx n="48" d="100"/>
          <a:sy n="48" d="100"/>
        </p:scale>
        <p:origin x="10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EC338-B2F1-4DC2-8FEE-C153F5734D0E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D2BAC-CB12-458C-9262-E83AC9A7C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90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39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923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934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Covariance</a:t>
            </a:r>
            <a:r>
              <a:rPr lang="ko-KR" altLang="en-US" dirty="0"/>
              <a:t>를 활용함에 따라 </a:t>
            </a:r>
            <a:r>
              <a:rPr lang="en-US" altLang="ko-KR" dirty="0" err="1"/>
              <a:t>Guassian</a:t>
            </a:r>
            <a:r>
              <a:rPr lang="en-US" altLang="ko-KR" dirty="0"/>
              <a:t> </a:t>
            </a:r>
            <a:r>
              <a:rPr lang="ko-KR" altLang="en-US" dirty="0"/>
              <a:t>확률 분포를 </a:t>
            </a:r>
            <a:r>
              <a:rPr lang="en-US" altLang="ko-KR" dirty="0"/>
              <a:t>distance</a:t>
            </a:r>
            <a:r>
              <a:rPr lang="ko-KR" altLang="en-US" dirty="0"/>
              <a:t>에 접목 시킬 수 있다</a:t>
            </a:r>
            <a:r>
              <a:rPr lang="en-US" altLang="ko-KR" dirty="0"/>
              <a:t>. </a:t>
            </a:r>
            <a:r>
              <a:rPr lang="ko-KR" altLang="en-US" dirty="0"/>
              <a:t>즉 해당 </a:t>
            </a:r>
            <a:r>
              <a:rPr lang="en-US" altLang="ko-KR" dirty="0"/>
              <a:t>matching </a:t>
            </a:r>
            <a:r>
              <a:rPr lang="ko-KR" altLang="en-US" dirty="0"/>
              <a:t>시킨 </a:t>
            </a:r>
            <a:r>
              <a:rPr lang="en-US" altLang="ko-KR" dirty="0"/>
              <a:t>point </a:t>
            </a:r>
            <a:r>
              <a:rPr lang="ko-KR" altLang="en-US" dirty="0"/>
              <a:t>들이 </a:t>
            </a:r>
            <a:r>
              <a:rPr lang="en-US" altLang="ko-KR" dirty="0"/>
              <a:t>dependent</a:t>
            </a:r>
            <a:r>
              <a:rPr lang="ko-KR" altLang="en-US" dirty="0"/>
              <a:t>한지 경향성을 볼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925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Generalized</a:t>
            </a:r>
            <a:r>
              <a:rPr lang="ko-KR" altLang="en-US" dirty="0"/>
              <a:t> </a:t>
            </a:r>
            <a:r>
              <a:rPr lang="en-US" altLang="ko-KR" dirty="0"/>
              <a:t>ICP</a:t>
            </a:r>
            <a:r>
              <a:rPr lang="ko-KR" altLang="en-US" dirty="0"/>
              <a:t> 가 </a:t>
            </a:r>
            <a:r>
              <a:rPr lang="en-US" altLang="ko-KR" dirty="0"/>
              <a:t>standard ICP </a:t>
            </a:r>
            <a:r>
              <a:rPr lang="ko-KR" altLang="en-US" dirty="0"/>
              <a:t>와 </a:t>
            </a:r>
            <a:r>
              <a:rPr lang="en-US" altLang="ko-KR" dirty="0"/>
              <a:t>Point to Plane</a:t>
            </a:r>
            <a:r>
              <a:rPr lang="ko-KR" altLang="en-US" dirty="0"/>
              <a:t>보다 좋다고  증명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824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883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6391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4105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980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2BAC-CB12-458C-9262-E83AC9A7C760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73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948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19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97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8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96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2023-01-06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92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2023-01-06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584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2023-01-06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606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2023-01-06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891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2023-01-06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913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26B7-21E3-C947-B317-9E30A7CD80BA}" type="datetimeFigureOut">
              <a:rPr kumimoji="1" lang="ko-KR" altLang="en-US" smtClean="0"/>
              <a:t>2023-01-06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522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826B7-21E3-C947-B317-9E30A7CD80BA}" type="datetimeFigureOut">
              <a:rPr kumimoji="1" lang="ko-KR" altLang="en-US" smtClean="0"/>
              <a:t>2023-01-06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D7589-F66E-2345-B4D0-21B08A92708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175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709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gif"/><Relationship Id="rId7" Type="http://schemas.openxmlformats.org/officeDocument/2006/relationships/image" Target="../media/image37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00.png"/><Relationship Id="rId10" Type="http://schemas.openxmlformats.org/officeDocument/2006/relationships/image" Target="../media/image40.png"/><Relationship Id="rId4" Type="http://schemas.openxmlformats.org/officeDocument/2006/relationships/image" Target="../media/image5.emf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gi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4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gi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.gif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9.png"/><Relationship Id="rId4" Type="http://schemas.openxmlformats.org/officeDocument/2006/relationships/image" Target="../media/image5.emf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emf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emf"/><Relationship Id="rId7" Type="http://schemas.openxmlformats.org/officeDocument/2006/relationships/image" Target="../media/image28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2413" cy="13715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066800"/>
            <a:ext cx="2133600" cy="21336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978227" y="5722826"/>
            <a:ext cx="464422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600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Generalized_ICP</a:t>
            </a:r>
            <a:endParaRPr kumimoji="1" lang="ko-KR" altLang="en-US" sz="46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1079827" y="6573914"/>
            <a:ext cx="2568895" cy="58272"/>
          </a:xfrm>
          <a:prstGeom prst="rect">
            <a:avLst/>
          </a:prstGeom>
          <a:solidFill>
            <a:srgbClr val="43C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028668" y="6733786"/>
            <a:ext cx="27254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dirty="0">
                <a:solidFill>
                  <a:srgbClr val="43C0C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Janu 03, 2023</a:t>
            </a:r>
            <a:endParaRPr kumimoji="1" lang="ko-KR" altLang="en-US" sz="3000" b="1" dirty="0">
              <a:solidFill>
                <a:srgbClr val="43C0C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52" y="12114746"/>
            <a:ext cx="5804164" cy="906404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935197" y="11234769"/>
            <a:ext cx="182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CONTACT</a:t>
            </a:r>
            <a:endParaRPr kumimoji="1" lang="ko-KR" altLang="en-US" sz="23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1033752" y="11864669"/>
            <a:ext cx="13325074" cy="45719"/>
          </a:xfrm>
          <a:prstGeom prst="rect">
            <a:avLst/>
          </a:prstGeom>
          <a:solidFill>
            <a:srgbClr val="002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2856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827444" y="11990311"/>
            <a:ext cx="65313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200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</a:t>
            </a:r>
            <a:r>
              <a:rPr lang="en-US" altLang="ko-KR" sz="2200" b="1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lectrical</a:t>
            </a:r>
            <a:r>
              <a:rPr lang="en-US" altLang="ko-KR" sz="22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 </a:t>
            </a:r>
            <a:r>
              <a:rPr lang="ko-KR" altLang="en-US" sz="22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Engineering</a:t>
            </a:r>
            <a:endParaRPr lang="en-US" altLang="ko-KR" sz="22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200" dirty="0">
                <a:solidFill>
                  <a:srgbClr val="002856"/>
                </a:solidFill>
                <a:latin typeface="Geomanist Light" charset="0"/>
                <a:ea typeface="Geomanist Light" charset="0"/>
                <a:cs typeface="Geomanist Light" charset="0"/>
              </a:rPr>
              <a:t>1st Engineering Building Room 201</a:t>
            </a:r>
            <a:endParaRPr lang="en-US" altLang="ko-KR" sz="2200" dirty="0">
              <a:solidFill>
                <a:srgbClr val="002856"/>
              </a:solidFill>
              <a:latin typeface="Geomanist Light" charset="0"/>
              <a:ea typeface="Geomanist Light" charset="0"/>
              <a:cs typeface="Geomanist Light" charset="0"/>
            </a:endParaRPr>
          </a:p>
          <a:p>
            <a:pPr>
              <a:lnSpc>
                <a:spcPct val="110000"/>
              </a:lnSpc>
            </a:pPr>
            <a:r>
              <a:rPr lang="ko-KR" altLang="en-US" sz="1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Tel.  </a:t>
            </a:r>
            <a:r>
              <a:rPr lang="ko-KR" altLang="en-US" sz="18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Regular" charset="-127"/>
              </a:rPr>
              <a:t>+82 52 217 3542         </a:t>
            </a:r>
            <a:r>
              <a:rPr lang="ko-KR" altLang="en-US" sz="18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Web.</a:t>
            </a:r>
            <a:r>
              <a:rPr lang="ko-KR" altLang="en-US" sz="180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Regular" charset="-127"/>
              </a:rPr>
              <a:t>  http://eche.unist.ac.krAddress</a:t>
            </a:r>
          </a:p>
        </p:txBody>
      </p:sp>
    </p:spTree>
    <p:extLst>
      <p:ext uri="{BB962C8B-B14F-4D97-AF65-F5344CB8AC3E}">
        <p14:creationId xmlns:p14="http://schemas.microsoft.com/office/powerpoint/2010/main" val="743032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Generalized-ICP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19188" y="1855428"/>
            <a:ext cx="4767262" cy="2408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A74C44-D037-90CB-D58D-09C76B930EDE}"/>
                  </a:ext>
                </a:extLst>
              </p:cNvPr>
              <p:cNvSpPr txBox="1"/>
              <p:nvPr/>
            </p:nvSpPr>
            <p:spPr>
              <a:xfrm>
                <a:off x="4237925" y="2911473"/>
                <a:ext cx="1482075" cy="1438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=1,…,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=1,…,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A74C44-D037-90CB-D58D-09C76B930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925" y="2911473"/>
                <a:ext cx="1482075" cy="1438920"/>
              </a:xfrm>
              <a:prstGeom prst="rect">
                <a:avLst/>
              </a:prstGeom>
              <a:blipFill>
                <a:blip r:embed="rId5"/>
                <a:stretch>
                  <a:fillRect r="-1160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텍스트 상자 3">
            <a:extLst>
              <a:ext uri="{FF2B5EF4-FFF2-40B4-BE49-F238E27FC236}">
                <a16:creationId xmlns:a16="http://schemas.microsoft.com/office/drawing/2014/main" id="{4ED3F3B4-1971-4B01-FEC1-8B66F39C3EF3}"/>
              </a:ext>
            </a:extLst>
          </p:cNvPr>
          <p:cNvSpPr txBox="1"/>
          <p:nvPr/>
        </p:nvSpPr>
        <p:spPr>
          <a:xfrm>
            <a:off x="-962430" y="3276990"/>
            <a:ext cx="684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Point Cloud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C8BFA7-1BFC-B14E-6347-82ABBDC2A274}"/>
                  </a:ext>
                </a:extLst>
              </p:cNvPr>
              <p:cNvSpPr txBox="1"/>
              <p:nvPr/>
            </p:nvSpPr>
            <p:spPr>
              <a:xfrm>
                <a:off x="1314433" y="5231904"/>
                <a:ext cx="1764842" cy="572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C8BFA7-1BFC-B14E-6347-82ABBDC2A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33" y="5231904"/>
                <a:ext cx="1764842" cy="5728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769F57-C983-E9A6-B546-99D25BBB1888}"/>
                  </a:ext>
                </a:extLst>
              </p:cNvPr>
              <p:cNvSpPr txBox="1"/>
              <p:nvPr/>
            </p:nvSpPr>
            <p:spPr>
              <a:xfrm>
                <a:off x="3217711" y="5204973"/>
                <a:ext cx="1761251" cy="626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769F57-C983-E9A6-B546-99D25BBB1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711" y="5204973"/>
                <a:ext cx="1761251" cy="6267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9B7E02-0BF8-5ACC-79D0-E4742A885F16}"/>
                  </a:ext>
                </a:extLst>
              </p:cNvPr>
              <p:cNvSpPr txBox="1"/>
              <p:nvPr/>
            </p:nvSpPr>
            <p:spPr>
              <a:xfrm>
                <a:off x="1327154" y="6212582"/>
                <a:ext cx="6431858" cy="596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ko-KR" altLang="en-US" sz="2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5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9B7E02-0BF8-5ACC-79D0-E4742A885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154" y="6212582"/>
                <a:ext cx="6431858" cy="5968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5F6B03-818A-2954-FF8D-531859696919}"/>
                  </a:ext>
                </a:extLst>
              </p:cNvPr>
              <p:cNvSpPr txBox="1"/>
              <p:nvPr/>
            </p:nvSpPr>
            <p:spPr>
              <a:xfrm>
                <a:off x="1207192" y="9889714"/>
                <a:ext cx="17331506" cy="1211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  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(0,  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                     </a:t>
                </a:r>
                <a:r>
                  <a:rPr lang="en-US" altLang="ko-KR" dirty="0"/>
                  <a:t>-&gt; distance can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made gaussian model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5F6B03-818A-2954-FF8D-531859696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192" y="9889714"/>
                <a:ext cx="17331506" cy="1211614"/>
              </a:xfrm>
              <a:prstGeom prst="rect">
                <a:avLst/>
              </a:prstGeom>
              <a:blipFill>
                <a:blip r:embed="rId9"/>
                <a:stretch>
                  <a:fillRect b="-22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CBAE4E-F7E0-63B7-C73B-5FF4A14E5E64}"/>
                  </a:ext>
                </a:extLst>
              </p:cNvPr>
              <p:cNvSpPr txBox="1"/>
              <p:nvPr/>
            </p:nvSpPr>
            <p:spPr>
              <a:xfrm>
                <a:off x="1403751" y="7625713"/>
                <a:ext cx="5777672" cy="595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sz="2500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𝑻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endParaRPr lang="ko-KR" altLang="en-US" sz="25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CBAE4E-F7E0-63B7-C73B-5FF4A14E5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751" y="7625713"/>
                <a:ext cx="5777672" cy="5955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FBBFF9-C7F7-E030-1793-2DAB3739E07E}"/>
                  </a:ext>
                </a:extLst>
              </p:cNvPr>
              <p:cNvSpPr txBox="1"/>
              <p:nvPr/>
            </p:nvSpPr>
            <p:spPr>
              <a:xfrm>
                <a:off x="7875727" y="7744926"/>
                <a:ext cx="6821327" cy="1200329"/>
              </a:xfrm>
              <a:prstGeom prst="rect">
                <a:avLst/>
              </a:prstGeom>
              <a:noFill/>
              <a:ln w="76200">
                <a:solidFill>
                  <a:srgbClr val="002856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dirty="0"/>
                  <a:t> = Correct transformation 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ko-KR" altLang="en-US" dirty="0"/>
                  <a:t>   </a:t>
                </a:r>
                <a:r>
                  <a:rPr lang="en-US" altLang="ko-KR" dirty="0"/>
                  <a:t>= arbitrary rigid transformation</a:t>
                </a:r>
                <a:endParaRPr lang="ko-KR" alt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FBBFF9-C7F7-E030-1793-2DAB3739E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727" y="7744926"/>
                <a:ext cx="6821327" cy="1200329"/>
              </a:xfrm>
              <a:prstGeom prst="rect">
                <a:avLst/>
              </a:prstGeom>
              <a:blipFill>
                <a:blip r:embed="rId11"/>
                <a:stretch>
                  <a:fillRect t="-4286" b="-13810"/>
                </a:stretch>
              </a:blipFill>
              <a:ln w="76200">
                <a:solidFill>
                  <a:srgbClr val="002856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Covariance vs Correlation: What's the Difference?">
            <a:extLst>
              <a:ext uri="{FF2B5EF4-FFF2-40B4-BE49-F238E27FC236}">
                <a16:creationId xmlns:a16="http://schemas.microsoft.com/office/drawing/2014/main" id="{9B738437-F157-273D-6370-6A286976E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2" t="10696" r="16454" b="10899"/>
          <a:stretch/>
        </p:blipFill>
        <p:spPr bwMode="auto">
          <a:xfrm>
            <a:off x="10770151" y="3984876"/>
            <a:ext cx="8468233" cy="30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F3747E9-CDD6-7FB2-22E5-591D4B645540}"/>
              </a:ext>
            </a:extLst>
          </p:cNvPr>
          <p:cNvSpPr txBox="1"/>
          <p:nvPr/>
        </p:nvSpPr>
        <p:spPr>
          <a:xfrm>
            <a:off x="1043063" y="8354933"/>
            <a:ext cx="28378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/>
            <a:r>
              <a:rPr lang="en-US" altLang="ko-KR" dirty="0"/>
              <a:t>Point Matching</a:t>
            </a:r>
            <a:endParaRPr lang="ko-KR" altLang="en-US" sz="2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17262E-DC9B-F116-A4C9-C203800BBA70}"/>
              </a:ext>
            </a:extLst>
          </p:cNvPr>
          <p:cNvSpPr txBox="1"/>
          <p:nvPr/>
        </p:nvSpPr>
        <p:spPr>
          <a:xfrm>
            <a:off x="4939946" y="8368155"/>
            <a:ext cx="15601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/>
            <a:r>
              <a:rPr lang="en-US" altLang="ko-KR" dirty="0"/>
              <a:t>distance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29683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Generalized-ICP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19188" y="1855428"/>
            <a:ext cx="4767262" cy="2408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F2EFD5-5F7D-43FD-57AE-6397C21E506A}"/>
                  </a:ext>
                </a:extLst>
              </p:cNvPr>
              <p:cNvSpPr txBox="1"/>
              <p:nvPr/>
            </p:nvSpPr>
            <p:spPr>
              <a:xfrm>
                <a:off x="1437859" y="2482609"/>
                <a:ext cx="9812751" cy="1344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𝑎𝑟𝑔𝑚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F2EFD5-5F7D-43FD-57AE-6397C21E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859" y="2482609"/>
                <a:ext cx="9812751" cy="13442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DAB3B8-93F7-268C-2630-D56688CEF485}"/>
                  </a:ext>
                </a:extLst>
              </p:cNvPr>
              <p:cNvSpPr txBox="1"/>
              <p:nvPr/>
            </p:nvSpPr>
            <p:spPr>
              <a:xfrm>
                <a:off x="1437859" y="3964466"/>
                <a:ext cx="7770375" cy="868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DAB3B8-93F7-268C-2630-D56688CEF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859" y="3964466"/>
                <a:ext cx="7770375" cy="868636"/>
              </a:xfrm>
              <a:prstGeom prst="rect">
                <a:avLst/>
              </a:prstGeom>
              <a:blipFill>
                <a:blip r:embed="rId6"/>
                <a:stretch>
                  <a:fillRect l="-2431" b="-237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09FA38-9E75-DC71-B634-8C8C7B209556}"/>
                  </a:ext>
                </a:extLst>
              </p:cNvPr>
              <p:cNvSpPr txBox="1"/>
              <p:nvPr/>
            </p:nvSpPr>
            <p:spPr>
              <a:xfrm>
                <a:off x="1437859" y="5591855"/>
                <a:ext cx="9676367" cy="1344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𝑎𝑟𝑔𝑚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𝑎𝑟𝑔𝑚𝑖𝑛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09FA38-9E75-DC71-B634-8C8C7B209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859" y="5591855"/>
                <a:ext cx="9676367" cy="13442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F4507E1-B858-7248-BA96-5E801C854B3D}"/>
              </a:ext>
            </a:extLst>
          </p:cNvPr>
          <p:cNvSpPr txBox="1"/>
          <p:nvPr/>
        </p:nvSpPr>
        <p:spPr>
          <a:xfrm>
            <a:off x="1437859" y="7694887"/>
            <a:ext cx="15649991" cy="823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as standard ICP algorithm  =&gt; Minimize distance between point cloud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FE49EE3-C4AC-191F-BB01-F1DF16973C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859" y="9217588"/>
            <a:ext cx="7591841" cy="1192676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7E6A376-2CEA-209A-B67F-01A5BCEA7F39}"/>
              </a:ext>
            </a:extLst>
          </p:cNvPr>
          <p:cNvCxnSpPr>
            <a:cxnSpLocks/>
          </p:cNvCxnSpPr>
          <p:nvPr/>
        </p:nvCxnSpPr>
        <p:spPr>
          <a:xfrm>
            <a:off x="6954086" y="7082030"/>
            <a:ext cx="3919323" cy="0"/>
          </a:xfrm>
          <a:prstGeom prst="line">
            <a:avLst/>
          </a:prstGeom>
          <a:ln w="76200">
            <a:solidFill>
              <a:srgbClr val="FD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14D5AE9-4812-075C-876B-DC0A749828A1}"/>
              </a:ext>
            </a:extLst>
          </p:cNvPr>
          <p:cNvCxnSpPr>
            <a:cxnSpLocks/>
          </p:cNvCxnSpPr>
          <p:nvPr/>
        </p:nvCxnSpPr>
        <p:spPr>
          <a:xfrm>
            <a:off x="1639964" y="10573978"/>
            <a:ext cx="7066714" cy="0"/>
          </a:xfrm>
          <a:prstGeom prst="line">
            <a:avLst/>
          </a:prstGeom>
          <a:ln w="76200">
            <a:solidFill>
              <a:srgbClr val="FD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181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Generalized-ICP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19188" y="1855428"/>
            <a:ext cx="4767262" cy="2408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F2EFD5-5F7D-43FD-57AE-6397C21E506A}"/>
                  </a:ext>
                </a:extLst>
              </p:cNvPr>
              <p:cNvSpPr txBox="1"/>
              <p:nvPr/>
            </p:nvSpPr>
            <p:spPr>
              <a:xfrm>
                <a:off x="1437859" y="2482609"/>
                <a:ext cx="9812751" cy="1344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𝑎𝑟𝑔𝑚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F2EFD5-5F7D-43FD-57AE-6397C21E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859" y="2482609"/>
                <a:ext cx="9812751" cy="1344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DAB3B8-93F7-268C-2630-D56688CEF485}"/>
                  </a:ext>
                </a:extLst>
              </p:cNvPr>
              <p:cNvSpPr txBox="1"/>
              <p:nvPr/>
            </p:nvSpPr>
            <p:spPr>
              <a:xfrm>
                <a:off x="1437859" y="3964466"/>
                <a:ext cx="15379150" cy="868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projection matrix of a’s surface normal)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DAB3B8-93F7-268C-2630-D56688CEF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859" y="3964466"/>
                <a:ext cx="15379150" cy="868636"/>
              </a:xfrm>
              <a:prstGeom prst="rect">
                <a:avLst/>
              </a:prstGeom>
              <a:blipFill>
                <a:blip r:embed="rId5"/>
                <a:stretch>
                  <a:fillRect l="-1229" b="-237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09FA38-9E75-DC71-B634-8C8C7B209556}"/>
                  </a:ext>
                </a:extLst>
              </p:cNvPr>
              <p:cNvSpPr txBox="1"/>
              <p:nvPr/>
            </p:nvSpPr>
            <p:spPr>
              <a:xfrm>
                <a:off x="1437859" y="5591855"/>
                <a:ext cx="10770705" cy="1344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𝑎𝑟𝑔𝑚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𝑎𝑟𝑔𝑚𝑖𝑛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09FA38-9E75-DC71-B634-8C8C7B209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859" y="5591855"/>
                <a:ext cx="10770705" cy="13442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F4507E1-B858-7248-BA96-5E801C854B3D}"/>
              </a:ext>
            </a:extLst>
          </p:cNvPr>
          <p:cNvSpPr txBox="1"/>
          <p:nvPr/>
        </p:nvSpPr>
        <p:spPr>
          <a:xfrm>
            <a:off x="1437859" y="7694887"/>
            <a:ext cx="15649991" cy="823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as Point to plane ICP algorithm  =&gt; Minimize normal vector dot product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CFE5EA-4A12-3BF6-BCFD-26F3AAB42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7859" y="9125780"/>
            <a:ext cx="8183219" cy="122347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3143473-BD75-C3B7-AA71-D71E9928DEA3}"/>
              </a:ext>
            </a:extLst>
          </p:cNvPr>
          <p:cNvCxnSpPr>
            <a:cxnSpLocks/>
          </p:cNvCxnSpPr>
          <p:nvPr/>
        </p:nvCxnSpPr>
        <p:spPr>
          <a:xfrm>
            <a:off x="7418661" y="7082030"/>
            <a:ext cx="450829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82DDB69-49FF-6B02-5CBE-B1EC165D907A}"/>
              </a:ext>
            </a:extLst>
          </p:cNvPr>
          <p:cNvCxnSpPr>
            <a:cxnSpLocks/>
          </p:cNvCxnSpPr>
          <p:nvPr/>
        </p:nvCxnSpPr>
        <p:spPr>
          <a:xfrm>
            <a:off x="1587705" y="10554100"/>
            <a:ext cx="8033373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065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Generalized-ICP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19188" y="1855428"/>
            <a:ext cx="4767262" cy="2408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367D544-1937-C582-0BA5-F60B10691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324" y="2396520"/>
            <a:ext cx="8555923" cy="54899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8DA9E1-E4C8-B910-6B03-EB5305142E03}"/>
              </a:ext>
            </a:extLst>
          </p:cNvPr>
          <p:cNvSpPr txBox="1"/>
          <p:nvPr/>
        </p:nvSpPr>
        <p:spPr>
          <a:xfrm>
            <a:off x="1437859" y="8736685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Point to Plane ICP   = matched</a:t>
            </a:r>
          </a:p>
          <a:p>
            <a:endParaRPr lang="en-US" altLang="ko-KR" sz="3600" b="1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Generalized ICP      = unmatched / Covariance is isotropic</a:t>
            </a:r>
            <a:endParaRPr lang="en-US" altLang="ko-KR" sz="3600" b="1" spc="-150" dirty="0"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EFAEA6-CAD7-5972-F118-8CEE50EE7A96}"/>
                  </a:ext>
                </a:extLst>
              </p:cNvPr>
              <p:cNvSpPr txBox="1"/>
              <p:nvPr/>
            </p:nvSpPr>
            <p:spPr>
              <a:xfrm>
                <a:off x="14324648" y="2034856"/>
                <a:ext cx="6320583" cy="4487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𝐴𝑖</m:t>
                          </m:r>
                        </m:sub>
                        <m:sup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p>
                      </m:sSubSup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altLang="ko-KR" sz="3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𝐵𝑖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EFAEA6-CAD7-5972-F118-8CEE50EE7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4648" y="2034856"/>
                <a:ext cx="6320583" cy="44873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577F500-D797-79FC-5B4A-DFDCD7202D87}"/>
              </a:ext>
            </a:extLst>
          </p:cNvPr>
          <p:cNvCxnSpPr>
            <a:cxnSpLocks/>
          </p:cNvCxnSpPr>
          <p:nvPr/>
        </p:nvCxnSpPr>
        <p:spPr>
          <a:xfrm>
            <a:off x="8443242" y="2796966"/>
            <a:ext cx="485775" cy="0"/>
          </a:xfrm>
          <a:prstGeom prst="line">
            <a:avLst/>
          </a:prstGeom>
          <a:ln w="76200">
            <a:solidFill>
              <a:srgbClr val="FD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0921048-8179-3EDD-78C5-5A33B9292684}"/>
              </a:ext>
            </a:extLst>
          </p:cNvPr>
          <p:cNvCxnSpPr>
            <a:cxnSpLocks/>
          </p:cNvCxnSpPr>
          <p:nvPr/>
        </p:nvCxnSpPr>
        <p:spPr>
          <a:xfrm>
            <a:off x="8443242" y="3381166"/>
            <a:ext cx="485775" cy="0"/>
          </a:xfrm>
          <a:prstGeom prst="line">
            <a:avLst/>
          </a:prstGeom>
          <a:ln w="762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텍스트 상자 3">
            <a:extLst>
              <a:ext uri="{FF2B5EF4-FFF2-40B4-BE49-F238E27FC236}">
                <a16:creationId xmlns:a16="http://schemas.microsoft.com/office/drawing/2014/main" id="{801CD9E6-72E0-18E3-6E7D-F1906942F614}"/>
              </a:ext>
            </a:extLst>
          </p:cNvPr>
          <p:cNvSpPr txBox="1"/>
          <p:nvPr/>
        </p:nvSpPr>
        <p:spPr>
          <a:xfrm>
            <a:off x="8929017" y="3027223"/>
            <a:ext cx="2357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Scan B</a:t>
            </a:r>
          </a:p>
        </p:txBody>
      </p:sp>
      <p:sp>
        <p:nvSpPr>
          <p:cNvPr id="24" name="텍스트 상자 3">
            <a:extLst>
              <a:ext uri="{FF2B5EF4-FFF2-40B4-BE49-F238E27FC236}">
                <a16:creationId xmlns:a16="http://schemas.microsoft.com/office/drawing/2014/main" id="{68EDD3CE-F9AA-DD60-F5D7-6CD88B447883}"/>
              </a:ext>
            </a:extLst>
          </p:cNvPr>
          <p:cNvSpPr txBox="1"/>
          <p:nvPr/>
        </p:nvSpPr>
        <p:spPr>
          <a:xfrm>
            <a:off x="8929017" y="2399576"/>
            <a:ext cx="2357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Scan A</a:t>
            </a:r>
          </a:p>
        </p:txBody>
      </p:sp>
      <p:pic>
        <p:nvPicPr>
          <p:cNvPr id="25" name="Picture 2" descr="Covariance vs Correlation: What's the Difference?">
            <a:extLst>
              <a:ext uri="{FF2B5EF4-FFF2-40B4-BE49-F238E27FC236}">
                <a16:creationId xmlns:a16="http://schemas.microsoft.com/office/drawing/2014/main" id="{13596452-5502-0A02-7B2A-1FB4862DC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2" t="10696" r="16454" b="10899"/>
          <a:stretch/>
        </p:blipFill>
        <p:spPr bwMode="auto">
          <a:xfrm>
            <a:off x="14260683" y="7490076"/>
            <a:ext cx="8468233" cy="30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2D00F6-1416-FB51-0A90-287339989445}"/>
              </a:ext>
            </a:extLst>
          </p:cNvPr>
          <p:cNvSpPr txBox="1"/>
          <p:nvPr/>
        </p:nvSpPr>
        <p:spPr>
          <a:xfrm>
            <a:off x="14324648" y="1827023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&lt;Covariance&gt;</a:t>
            </a:r>
          </a:p>
        </p:txBody>
      </p:sp>
    </p:spTree>
    <p:extLst>
      <p:ext uri="{BB962C8B-B14F-4D97-AF65-F5344CB8AC3E}">
        <p14:creationId xmlns:p14="http://schemas.microsoft.com/office/powerpoint/2010/main" val="3584637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FC60B7-AB93-6501-E718-827A87BD2075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Result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2" name="직선 연결선 41">
            <a:extLst>
              <a:ext uri="{FF2B5EF4-FFF2-40B4-BE49-F238E27FC236}">
                <a16:creationId xmlns:a16="http://schemas.microsoft.com/office/drawing/2014/main" id="{38C4E1D8-651A-1276-918C-877994C30CED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170021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3A74A421-FAA8-1966-DD8F-D934D1FFD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993" y="6927939"/>
            <a:ext cx="6765110" cy="441904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B4BE59C-946D-5DD1-4AA7-16021BE09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9476" y="6927939"/>
            <a:ext cx="6530835" cy="44958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7DA876-A6F1-ACFA-A7E4-60C19C421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6535" y="2077106"/>
            <a:ext cx="6045153" cy="49001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EAE5D4-502F-83A4-9C4D-829AB2135A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8628" y="1997358"/>
            <a:ext cx="6045153" cy="4971071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8BB2FF9-8142-2527-2F83-6D1F407DCE1B}"/>
              </a:ext>
            </a:extLst>
          </p:cNvPr>
          <p:cNvCxnSpPr>
            <a:cxnSpLocks/>
          </p:cNvCxnSpPr>
          <p:nvPr/>
        </p:nvCxnSpPr>
        <p:spPr>
          <a:xfrm>
            <a:off x="17497425" y="3981450"/>
            <a:ext cx="485775" cy="0"/>
          </a:xfrm>
          <a:prstGeom prst="line">
            <a:avLst/>
          </a:prstGeom>
          <a:ln w="76200">
            <a:solidFill>
              <a:srgbClr val="03FF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E0255FB-8945-354A-EA0B-235C2A8C259E}"/>
              </a:ext>
            </a:extLst>
          </p:cNvPr>
          <p:cNvCxnSpPr>
            <a:cxnSpLocks/>
          </p:cNvCxnSpPr>
          <p:nvPr/>
        </p:nvCxnSpPr>
        <p:spPr>
          <a:xfrm>
            <a:off x="17497425" y="4565650"/>
            <a:ext cx="48577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3">
            <a:extLst>
              <a:ext uri="{FF2B5EF4-FFF2-40B4-BE49-F238E27FC236}">
                <a16:creationId xmlns:a16="http://schemas.microsoft.com/office/drawing/2014/main" id="{C8803B6B-D07C-7C48-171A-895EF46F7106}"/>
              </a:ext>
            </a:extLst>
          </p:cNvPr>
          <p:cNvSpPr txBox="1"/>
          <p:nvPr/>
        </p:nvSpPr>
        <p:spPr>
          <a:xfrm>
            <a:off x="17983200" y="4211707"/>
            <a:ext cx="2357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Scan B</a:t>
            </a:r>
          </a:p>
        </p:txBody>
      </p:sp>
      <p:sp>
        <p:nvSpPr>
          <p:cNvPr id="19" name="텍스트 상자 3">
            <a:extLst>
              <a:ext uri="{FF2B5EF4-FFF2-40B4-BE49-F238E27FC236}">
                <a16:creationId xmlns:a16="http://schemas.microsoft.com/office/drawing/2014/main" id="{8FBCFD49-121E-D240-6EEF-FD53F30ED5B7}"/>
              </a:ext>
            </a:extLst>
          </p:cNvPr>
          <p:cNvSpPr txBox="1"/>
          <p:nvPr/>
        </p:nvSpPr>
        <p:spPr>
          <a:xfrm>
            <a:off x="17983200" y="3584060"/>
            <a:ext cx="2357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Scan A</a:t>
            </a:r>
          </a:p>
        </p:txBody>
      </p:sp>
    </p:spTree>
    <p:extLst>
      <p:ext uri="{BB962C8B-B14F-4D97-AF65-F5344CB8AC3E}">
        <p14:creationId xmlns:p14="http://schemas.microsoft.com/office/powerpoint/2010/main" val="1463835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FC60B7-AB93-6501-E718-827A87BD2075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Result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2" name="직선 연결선 41">
            <a:extLst>
              <a:ext uri="{FF2B5EF4-FFF2-40B4-BE49-F238E27FC236}">
                <a16:creationId xmlns:a16="http://schemas.microsoft.com/office/drawing/2014/main" id="{38C4E1D8-651A-1276-918C-877994C30CED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170021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826C8FD-3B34-75E8-4EA5-901BF97C63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001" b="53728"/>
          <a:stretch/>
        </p:blipFill>
        <p:spPr>
          <a:xfrm>
            <a:off x="982523" y="7114350"/>
            <a:ext cx="7704277" cy="4285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04C62B8-4A93-3820-14EA-497749C69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668" y="7243222"/>
            <a:ext cx="7521076" cy="418536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5F0C553-7D29-4430-DAAD-7335B8C13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20320" y="7296152"/>
            <a:ext cx="7299440" cy="410319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A74A421-FAA8-1966-DD8F-D934D1FFD0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5558" y="2287408"/>
            <a:ext cx="6765110" cy="441904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B4BE59C-946D-5DD1-4AA7-16021BE098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9476" y="2235729"/>
            <a:ext cx="6530835" cy="449586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2FBFC24-B825-F6B2-9863-4E4C8A395E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72" r="1"/>
          <a:stretch/>
        </p:blipFill>
        <p:spPr>
          <a:xfrm>
            <a:off x="15580311" y="2175598"/>
            <a:ext cx="8162567" cy="46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93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FC60B7-AB93-6501-E718-827A87BD2075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Result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2" name="직선 연결선 41">
            <a:extLst>
              <a:ext uri="{FF2B5EF4-FFF2-40B4-BE49-F238E27FC236}">
                <a16:creationId xmlns:a16="http://schemas.microsoft.com/office/drawing/2014/main" id="{38C4E1D8-651A-1276-918C-877994C30CED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170021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F5324EF-2ECB-3DBB-97D4-3C83788ABE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707"/>
          <a:stretch/>
        </p:blipFill>
        <p:spPr>
          <a:xfrm>
            <a:off x="1437859" y="3082187"/>
            <a:ext cx="7969725" cy="57037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0E0932-336C-C530-857E-A441543682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10591005" y="3082186"/>
            <a:ext cx="7969725" cy="5851191"/>
          </a:xfrm>
          <a:prstGeom prst="rect">
            <a:avLst/>
          </a:prstGeom>
        </p:spPr>
      </p:pic>
      <p:sp>
        <p:nvSpPr>
          <p:cNvPr id="16" name="텍스트 상자 3">
            <a:extLst>
              <a:ext uri="{FF2B5EF4-FFF2-40B4-BE49-F238E27FC236}">
                <a16:creationId xmlns:a16="http://schemas.microsoft.com/office/drawing/2014/main" id="{5EE255EC-CCD8-63AE-E4F6-B3320500D7D4}"/>
              </a:ext>
            </a:extLst>
          </p:cNvPr>
          <p:cNvSpPr txBox="1"/>
          <p:nvPr/>
        </p:nvSpPr>
        <p:spPr>
          <a:xfrm>
            <a:off x="2103708" y="10004452"/>
            <a:ext cx="99657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ctr">
              <a:buAutoNum type="arabicPeriod"/>
            </a:pPr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Average Error</a:t>
            </a:r>
          </a:p>
          <a:p>
            <a:pPr algn="ctr"/>
            <a:r>
              <a:rPr lang="en-US" altLang="ko-KR" sz="32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(Generalized ICP &lt; Point-to-plane ICP &lt;Standard ICP)</a:t>
            </a:r>
          </a:p>
          <a:p>
            <a:pPr algn="ctr"/>
            <a:endParaRPr lang="en-US" altLang="ko-KR" sz="48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516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Result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170021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B6CB35E-5636-4404-DEF2-65E51DB52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519" y="2352675"/>
            <a:ext cx="13382043" cy="48672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9091F6-7F99-5CD9-7CDA-82F029B8F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523" y="6756355"/>
            <a:ext cx="13382041" cy="55475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05262C1-69AF-BDDC-6F51-315B55DA6D9A}"/>
              </a:ext>
            </a:extLst>
          </p:cNvPr>
          <p:cNvSpPr/>
          <p:nvPr/>
        </p:nvSpPr>
        <p:spPr>
          <a:xfrm>
            <a:off x="3663580" y="7219948"/>
            <a:ext cx="489320" cy="3273829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6D4635-2732-8514-09E8-F4E0D501D17F}"/>
              </a:ext>
            </a:extLst>
          </p:cNvPr>
          <p:cNvSpPr/>
          <p:nvPr/>
        </p:nvSpPr>
        <p:spPr>
          <a:xfrm>
            <a:off x="10462747" y="7219949"/>
            <a:ext cx="489320" cy="32738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텍스트 상자 3">
            <a:extLst>
              <a:ext uri="{FF2B5EF4-FFF2-40B4-BE49-F238E27FC236}">
                <a16:creationId xmlns:a16="http://schemas.microsoft.com/office/drawing/2014/main" id="{1A55D5FD-BB7C-F884-9508-B0A7E5083D8D}"/>
              </a:ext>
            </a:extLst>
          </p:cNvPr>
          <p:cNvSpPr txBox="1"/>
          <p:nvPr/>
        </p:nvSpPr>
        <p:spPr>
          <a:xfrm>
            <a:off x="14160641" y="7869079"/>
            <a:ext cx="99657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ctr">
              <a:buAutoNum type="arabicPeriod"/>
            </a:pPr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Average Error</a:t>
            </a:r>
          </a:p>
          <a:p>
            <a:pPr algn="ctr"/>
            <a:r>
              <a:rPr lang="en-US" altLang="ko-KR" sz="32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(Generalized ICP &lt; Point-to-plane ICP &lt;Standard ICP)</a:t>
            </a:r>
          </a:p>
          <a:p>
            <a:pPr algn="ctr"/>
            <a:endParaRPr lang="en-US" altLang="ko-KR" sz="32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2. ICP’s difference</a:t>
            </a:r>
          </a:p>
          <a:p>
            <a:pPr algn="ctr"/>
            <a:r>
              <a:rPr lang="en-US" altLang="ko-KR" sz="32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(Scan Pair #31, #45 )</a:t>
            </a:r>
          </a:p>
          <a:p>
            <a:pPr algn="ctr"/>
            <a:endParaRPr lang="en-US" altLang="ko-KR" sz="48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50796-FB33-4965-CD75-FF1F9F0371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72" r="1"/>
          <a:stretch/>
        </p:blipFill>
        <p:spPr>
          <a:xfrm>
            <a:off x="15032848" y="2352675"/>
            <a:ext cx="8162567" cy="46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56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-1" y="-1"/>
            <a:ext cx="24382413" cy="1855429"/>
            <a:chOff x="-1" y="-1"/>
            <a:chExt cx="24382413" cy="1855429"/>
          </a:xfrm>
        </p:grpSpPr>
        <p:sp>
          <p:nvSpPr>
            <p:cNvPr id="10" name="직사각형 9"/>
            <p:cNvSpPr/>
            <p:nvPr/>
          </p:nvSpPr>
          <p:spPr>
            <a:xfrm>
              <a:off x="-1" y="-1"/>
              <a:ext cx="24382413" cy="448617"/>
            </a:xfrm>
            <a:prstGeom prst="rect">
              <a:avLst/>
            </a:prstGeom>
            <a:gradFill>
              <a:gsLst>
                <a:gs pos="49000">
                  <a:srgbClr val="002856"/>
                </a:gs>
                <a:gs pos="85000">
                  <a:srgbClr val="1CCFC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cxnSp>
          <p:nvCxnSpPr>
            <p:cNvPr id="13" name="직선 연결선 70"/>
            <p:cNvCxnSpPr/>
            <p:nvPr/>
          </p:nvCxnSpPr>
          <p:spPr>
            <a:xfrm>
              <a:off x="23119760" y="0"/>
              <a:ext cx="0" cy="1460291"/>
            </a:xfrm>
            <a:prstGeom prst="line">
              <a:avLst/>
            </a:prstGeom>
            <a:ln w="41275">
              <a:solidFill>
                <a:srgbClr val="1CCF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22728916" y="1078039"/>
              <a:ext cx="781685" cy="777389"/>
            </a:xfrm>
            <a:prstGeom prst="ellipse">
              <a:avLst/>
            </a:prstGeom>
            <a:solidFill>
              <a:srgbClr val="1CC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4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61CD82D-7ABF-91FB-183B-05E3FDE6A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902" y="2252029"/>
            <a:ext cx="14840497" cy="47891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50B9C1-2077-DFF4-0298-AF08CB5CD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902" y="7496928"/>
            <a:ext cx="14840497" cy="48252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AA81CE-C95D-8CC5-11B7-D626731C27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2289" y="7117336"/>
            <a:ext cx="7976885" cy="330680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220319-1F2D-3C13-07ED-D5380AF569A1}"/>
              </a:ext>
            </a:extLst>
          </p:cNvPr>
          <p:cNvSpPr/>
          <p:nvPr/>
        </p:nvSpPr>
        <p:spPr>
          <a:xfrm>
            <a:off x="17497425" y="7343775"/>
            <a:ext cx="325995" cy="203818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1ADCFD-8F86-08B4-1216-DD042B54233D}"/>
              </a:ext>
            </a:extLst>
          </p:cNvPr>
          <p:cNvSpPr/>
          <p:nvPr/>
        </p:nvSpPr>
        <p:spPr>
          <a:xfrm>
            <a:off x="21552447" y="7343775"/>
            <a:ext cx="325995" cy="203818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FC60B7-AB93-6501-E718-827A87BD2075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Result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2" name="직선 연결선 41">
            <a:extLst>
              <a:ext uri="{FF2B5EF4-FFF2-40B4-BE49-F238E27FC236}">
                <a16:creationId xmlns:a16="http://schemas.microsoft.com/office/drawing/2014/main" id="{38C4E1D8-651A-1276-918C-877994C30CED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1700212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3C4FA5-A2FE-6502-BD3F-00363C05B09E}"/>
              </a:ext>
            </a:extLst>
          </p:cNvPr>
          <p:cNvCxnSpPr>
            <a:cxnSpLocks/>
          </p:cNvCxnSpPr>
          <p:nvPr/>
        </p:nvCxnSpPr>
        <p:spPr>
          <a:xfrm>
            <a:off x="17497425" y="3981450"/>
            <a:ext cx="485775" cy="0"/>
          </a:xfrm>
          <a:prstGeom prst="line">
            <a:avLst/>
          </a:prstGeom>
          <a:ln w="76200">
            <a:solidFill>
              <a:srgbClr val="03FF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DA41AB-1C88-F9EB-4BAB-EF56C60544B1}"/>
              </a:ext>
            </a:extLst>
          </p:cNvPr>
          <p:cNvCxnSpPr>
            <a:cxnSpLocks/>
          </p:cNvCxnSpPr>
          <p:nvPr/>
        </p:nvCxnSpPr>
        <p:spPr>
          <a:xfrm>
            <a:off x="17497425" y="4565650"/>
            <a:ext cx="48577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상자 3">
            <a:extLst>
              <a:ext uri="{FF2B5EF4-FFF2-40B4-BE49-F238E27FC236}">
                <a16:creationId xmlns:a16="http://schemas.microsoft.com/office/drawing/2014/main" id="{394106F2-43D8-B028-E106-BB654303113D}"/>
              </a:ext>
            </a:extLst>
          </p:cNvPr>
          <p:cNvSpPr txBox="1"/>
          <p:nvPr/>
        </p:nvSpPr>
        <p:spPr>
          <a:xfrm>
            <a:off x="17983200" y="4211707"/>
            <a:ext cx="2357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Scan B</a:t>
            </a:r>
          </a:p>
        </p:txBody>
      </p:sp>
      <p:sp>
        <p:nvSpPr>
          <p:cNvPr id="19" name="텍스트 상자 3">
            <a:extLst>
              <a:ext uri="{FF2B5EF4-FFF2-40B4-BE49-F238E27FC236}">
                <a16:creationId xmlns:a16="http://schemas.microsoft.com/office/drawing/2014/main" id="{2E7A024D-9CFD-A40A-8A08-931B6FBA47E2}"/>
              </a:ext>
            </a:extLst>
          </p:cNvPr>
          <p:cNvSpPr txBox="1"/>
          <p:nvPr/>
        </p:nvSpPr>
        <p:spPr>
          <a:xfrm>
            <a:off x="17983200" y="3584060"/>
            <a:ext cx="2357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Scan A</a:t>
            </a:r>
          </a:p>
        </p:txBody>
      </p:sp>
    </p:spTree>
    <p:extLst>
      <p:ext uri="{BB962C8B-B14F-4D97-AF65-F5344CB8AC3E}">
        <p14:creationId xmlns:p14="http://schemas.microsoft.com/office/powerpoint/2010/main" val="693449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FC60B7-AB93-6501-E718-827A87BD2075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ICP’s Limitation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2" name="직선 연결선 41">
            <a:extLst>
              <a:ext uri="{FF2B5EF4-FFF2-40B4-BE49-F238E27FC236}">
                <a16:creationId xmlns:a16="http://schemas.microsoft.com/office/drawing/2014/main" id="{38C4E1D8-651A-1276-918C-877994C30CED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3918977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3">
            <a:extLst>
              <a:ext uri="{FF2B5EF4-FFF2-40B4-BE49-F238E27FC236}">
                <a16:creationId xmlns:a16="http://schemas.microsoft.com/office/drawing/2014/main" id="{B2EEEF45-5158-5E05-2C79-4055D763AD98}"/>
              </a:ext>
            </a:extLst>
          </p:cNvPr>
          <p:cNvSpPr txBox="1"/>
          <p:nvPr/>
        </p:nvSpPr>
        <p:spPr>
          <a:xfrm>
            <a:off x="1119188" y="3243898"/>
            <a:ext cx="19940502" cy="944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ko-KR" altLang="en-US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대규모 포인트 클라우드 데이터를 처리할 때</a:t>
            </a:r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, </a:t>
            </a:r>
            <a:r>
              <a:rPr lang="ko-KR" altLang="en-US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실시간 요구 사항을 충족</a:t>
            </a:r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</a:t>
            </a:r>
            <a:r>
              <a:rPr lang="ko-KR" altLang="en-US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불가</a:t>
            </a:r>
            <a:endParaRPr lang="en-US" altLang="ko-KR" sz="48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 marL="914400" indent="-914400">
              <a:buAutoNum type="arabicPeriod"/>
            </a:pPr>
            <a:endParaRPr lang="en-US" altLang="ko-KR" sz="32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2. </a:t>
            </a:r>
            <a:r>
              <a:rPr lang="ko-KR" altLang="en-US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스캔할 시 생기는 불필요한 특징점이 생김에도 처리 불가하여</a:t>
            </a:r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, </a:t>
            </a:r>
            <a:r>
              <a:rPr lang="ko-KR" altLang="en-US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후속 처리의 시간 증가</a:t>
            </a:r>
            <a:endParaRPr lang="en-US" altLang="ko-KR" sz="48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endParaRPr lang="en-US" altLang="ko-KR" sz="48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-&gt; SLAM</a:t>
            </a:r>
          </a:p>
          <a:p>
            <a:endParaRPr lang="en-US" altLang="ko-KR" sz="48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 marL="914400" indent="-914400">
              <a:buAutoNum type="arabicPeriod"/>
            </a:pPr>
            <a:r>
              <a:rPr lang="ko-KR" altLang="en-US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실시간 정합을 위해</a:t>
            </a:r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, </a:t>
            </a:r>
            <a:r>
              <a:rPr lang="ko-KR" altLang="en-US" sz="4800" b="1" spc="-15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공간인덱싱</a:t>
            </a:r>
            <a:r>
              <a:rPr lang="ko-KR" altLang="en-US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등 속도를 고려함</a:t>
            </a:r>
            <a:endParaRPr lang="en-US" altLang="ko-KR" sz="48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 marL="914400" indent="-914400">
              <a:buAutoNum type="arabicPeriod"/>
            </a:pPr>
            <a:endParaRPr lang="en-US" altLang="ko-KR" sz="48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2. </a:t>
            </a:r>
            <a:r>
              <a:rPr lang="ko-KR" altLang="en-US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특징점을 통한 </a:t>
            </a:r>
            <a:r>
              <a:rPr lang="ko-KR" altLang="en-US" sz="4800" b="1" spc="-150" dirty="0" err="1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계산량</a:t>
            </a:r>
            <a:r>
              <a:rPr lang="ko-KR" altLang="en-US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 감소</a:t>
            </a:r>
            <a:endParaRPr lang="en-US" altLang="ko-KR" sz="48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 algn="ctr"/>
            <a:endParaRPr lang="en-US" altLang="ko-KR" sz="48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 algn="ctr"/>
            <a:endParaRPr lang="en-US" altLang="ko-KR" sz="48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  <a:p>
            <a:pPr algn="ctr"/>
            <a:endParaRPr lang="en-US" altLang="ko-KR" sz="4800" b="1" spc="-150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583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ICPs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1139379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1026" name="Picture 2" descr="GitHub - yangjiaolong/Go-ICP: Implementation of the Go-ICP algorithm for  globally optimal 3D pointset registration">
            <a:extLst>
              <a:ext uri="{FF2B5EF4-FFF2-40B4-BE49-F238E27FC236}">
                <a16:creationId xmlns:a16="http://schemas.microsoft.com/office/drawing/2014/main" id="{D239DE70-474C-3DE3-7A5E-92AE89D34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468" y="7361202"/>
            <a:ext cx="10749342" cy="501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EDE1CA-855D-BA6C-24E1-13BDA016B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646" y="2208100"/>
            <a:ext cx="123634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3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2595860"/>
            <a:ext cx="24382413" cy="1120139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직사각형 19"/>
          <p:cNvSpPr>
            <a:spLocks noChangeArrowheads="1"/>
          </p:cNvSpPr>
          <p:nvPr/>
        </p:nvSpPr>
        <p:spPr bwMode="auto">
          <a:xfrm>
            <a:off x="9772340" y="7834222"/>
            <a:ext cx="4837736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1398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63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THANK YOU</a:t>
            </a:r>
            <a:endParaRPr lang="ko-KR" altLang="en-US" sz="63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924" y="12918877"/>
            <a:ext cx="4480562" cy="473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924" y="2824905"/>
            <a:ext cx="4471124" cy="447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04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BBD40E-2548-CC94-D74C-7EA2F40D7DA1}"/>
              </a:ext>
            </a:extLst>
          </p:cNvPr>
          <p:cNvSpPr/>
          <p:nvPr/>
        </p:nvSpPr>
        <p:spPr>
          <a:xfrm>
            <a:off x="982523" y="2865560"/>
            <a:ext cx="5481005" cy="2091354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Standard ICP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>
            <a:off x="1119188" y="1879509"/>
            <a:ext cx="339902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0" name="텍스트 상자 3">
            <a:extLst>
              <a:ext uri="{FF2B5EF4-FFF2-40B4-BE49-F238E27FC236}">
                <a16:creationId xmlns:a16="http://schemas.microsoft.com/office/drawing/2014/main" id="{8C1FFDA2-BB28-B0A7-F95D-E5D21A2EA914}"/>
              </a:ext>
            </a:extLst>
          </p:cNvPr>
          <p:cNvSpPr txBox="1"/>
          <p:nvPr/>
        </p:nvSpPr>
        <p:spPr>
          <a:xfrm>
            <a:off x="1300185" y="2362256"/>
            <a:ext cx="467307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Original problem</a:t>
            </a:r>
          </a:p>
        </p:txBody>
      </p:sp>
      <p:sp>
        <p:nvSpPr>
          <p:cNvPr id="22" name="텍스트 상자 3">
            <a:extLst>
              <a:ext uri="{FF2B5EF4-FFF2-40B4-BE49-F238E27FC236}">
                <a16:creationId xmlns:a16="http://schemas.microsoft.com/office/drawing/2014/main" id="{B0F69657-601B-CF89-2542-096138E030F8}"/>
              </a:ext>
            </a:extLst>
          </p:cNvPr>
          <p:cNvSpPr txBox="1"/>
          <p:nvPr/>
        </p:nvSpPr>
        <p:spPr>
          <a:xfrm>
            <a:off x="1300185" y="5084246"/>
            <a:ext cx="2494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Centroid</a:t>
            </a:r>
          </a:p>
        </p:txBody>
      </p:sp>
      <p:sp>
        <p:nvSpPr>
          <p:cNvPr id="25" name="텍스트 상자 3">
            <a:extLst>
              <a:ext uri="{FF2B5EF4-FFF2-40B4-BE49-F238E27FC236}">
                <a16:creationId xmlns:a16="http://schemas.microsoft.com/office/drawing/2014/main" id="{204DC93C-22AF-4BAF-0849-D567BA0B2B71}"/>
              </a:ext>
            </a:extLst>
          </p:cNvPr>
          <p:cNvSpPr txBox="1"/>
          <p:nvPr/>
        </p:nvSpPr>
        <p:spPr>
          <a:xfrm>
            <a:off x="1936265" y="6558608"/>
            <a:ext cx="1944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Source :</a:t>
            </a:r>
          </a:p>
        </p:txBody>
      </p:sp>
      <p:sp>
        <p:nvSpPr>
          <p:cNvPr id="26" name="텍스트 상자 3">
            <a:extLst>
              <a:ext uri="{FF2B5EF4-FFF2-40B4-BE49-F238E27FC236}">
                <a16:creationId xmlns:a16="http://schemas.microsoft.com/office/drawing/2014/main" id="{B270C213-66BD-1524-74BF-A018F70E4DA1}"/>
              </a:ext>
            </a:extLst>
          </p:cNvPr>
          <p:cNvSpPr txBox="1"/>
          <p:nvPr/>
        </p:nvSpPr>
        <p:spPr>
          <a:xfrm>
            <a:off x="1936265" y="8307783"/>
            <a:ext cx="2137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Target :</a:t>
            </a:r>
          </a:p>
        </p:txBody>
      </p:sp>
      <p:sp>
        <p:nvSpPr>
          <p:cNvPr id="27" name="텍스트 상자 3">
            <a:extLst>
              <a:ext uri="{FF2B5EF4-FFF2-40B4-BE49-F238E27FC236}">
                <a16:creationId xmlns:a16="http://schemas.microsoft.com/office/drawing/2014/main" id="{231648C3-AD7D-53A2-E6D4-D740EB9A5240}"/>
              </a:ext>
            </a:extLst>
          </p:cNvPr>
          <p:cNvSpPr txBox="1"/>
          <p:nvPr/>
        </p:nvSpPr>
        <p:spPr>
          <a:xfrm>
            <a:off x="1300185" y="9683438"/>
            <a:ext cx="7226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Decoupling the translation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588FB67-A4D5-17F7-D793-C26AF60BCD67}"/>
              </a:ext>
            </a:extLst>
          </p:cNvPr>
          <p:cNvCxnSpPr/>
          <p:nvPr/>
        </p:nvCxnSpPr>
        <p:spPr>
          <a:xfrm>
            <a:off x="4248150" y="11154108"/>
            <a:ext cx="109810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B5F9121-324B-79A4-A25A-09079105824B}"/>
              </a:ext>
            </a:extLst>
          </p:cNvPr>
          <p:cNvCxnSpPr/>
          <p:nvPr/>
        </p:nvCxnSpPr>
        <p:spPr>
          <a:xfrm>
            <a:off x="4248150" y="11668458"/>
            <a:ext cx="109810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AFAEBF3-B036-5C43-80FF-191F004014CF}"/>
                  </a:ext>
                </a:extLst>
              </p:cNvPr>
              <p:cNvSpPr txBox="1"/>
              <p:nvPr/>
            </p:nvSpPr>
            <p:spPr>
              <a:xfrm>
                <a:off x="1409005" y="3282674"/>
                <a:ext cx="4944046" cy="151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begChr m:val="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AFAEBF3-B036-5C43-80FF-191F00401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005" y="3282674"/>
                <a:ext cx="4944046" cy="15122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CE0B8F-EC93-7DBD-B76B-0A21C585A0FD}"/>
                  </a:ext>
                </a:extLst>
              </p:cNvPr>
              <p:cNvSpPr txBox="1"/>
              <p:nvPr/>
            </p:nvSpPr>
            <p:spPr>
              <a:xfrm>
                <a:off x="1300185" y="10824380"/>
                <a:ext cx="6915150" cy="11087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CE0B8F-EC93-7DBD-B76B-0A21C585A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185" y="10824380"/>
                <a:ext cx="6915150" cy="11087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B69EB24-214B-55CA-A950-0007F9C2B5F2}"/>
                  </a:ext>
                </a:extLst>
              </p:cNvPr>
              <p:cNvSpPr txBox="1"/>
              <p:nvPr/>
            </p:nvSpPr>
            <p:spPr>
              <a:xfrm>
                <a:off x="4063512" y="6082054"/>
                <a:ext cx="2400016" cy="151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B69EB24-214B-55CA-A950-0007F9C2B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512" y="6082054"/>
                <a:ext cx="2400016" cy="15122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52E59-D77B-F15F-DAA1-FB30593DA653}"/>
                  </a:ext>
                </a:extLst>
              </p:cNvPr>
              <p:cNvSpPr txBox="1"/>
              <p:nvPr/>
            </p:nvSpPr>
            <p:spPr>
              <a:xfrm>
                <a:off x="4063512" y="7909888"/>
                <a:ext cx="2394758" cy="151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A52E59-D77B-F15F-DAA1-FB30593D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512" y="7909888"/>
                <a:ext cx="2394758" cy="15122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303CDC-855A-064B-C594-E1D2BCA13447}"/>
                  </a:ext>
                </a:extLst>
              </p:cNvPr>
              <p:cNvSpPr txBox="1"/>
              <p:nvPr/>
            </p:nvSpPr>
            <p:spPr>
              <a:xfrm>
                <a:off x="11886505" y="3040853"/>
                <a:ext cx="7149008" cy="151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"/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d>
                                    <m:dPr>
                                      <m:begChr m:val="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C303CDC-855A-064B-C594-E1D2BCA13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6505" y="3040853"/>
                <a:ext cx="7149008" cy="15122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37D1895-B0C4-B785-6A43-B728368C6610}"/>
                  </a:ext>
                </a:extLst>
              </p:cNvPr>
              <p:cNvSpPr txBox="1"/>
              <p:nvPr/>
            </p:nvSpPr>
            <p:spPr>
              <a:xfrm>
                <a:off x="11886505" y="4814173"/>
                <a:ext cx="6570260" cy="151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"/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d>
                                    <m:dPr>
                                      <m:begChr m:val="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37D1895-B0C4-B785-6A43-B728368C6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6505" y="4814173"/>
                <a:ext cx="6570260" cy="15122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텍스트 상자 3">
            <a:extLst>
              <a:ext uri="{FF2B5EF4-FFF2-40B4-BE49-F238E27FC236}">
                <a16:creationId xmlns:a16="http://schemas.microsoft.com/office/drawing/2014/main" id="{1C94D8C7-083B-7DC3-91C0-84E15562771A}"/>
              </a:ext>
            </a:extLst>
          </p:cNvPr>
          <p:cNvSpPr txBox="1"/>
          <p:nvPr/>
        </p:nvSpPr>
        <p:spPr>
          <a:xfrm>
            <a:off x="11949021" y="6713375"/>
            <a:ext cx="2895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Let’s assume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4EBAF39-6E68-DECF-5A78-F2D12071A722}"/>
                  </a:ext>
                </a:extLst>
              </p:cNvPr>
              <p:cNvSpPr txBox="1"/>
              <p:nvPr/>
            </p:nvSpPr>
            <p:spPr>
              <a:xfrm>
                <a:off x="14535150" y="6719183"/>
                <a:ext cx="321228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̅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4EBAF39-6E68-DECF-5A78-F2D12071A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150" y="6719183"/>
                <a:ext cx="3212286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26B3DF-A0E9-E629-490F-451ABE9A70C9}"/>
                  </a:ext>
                </a:extLst>
              </p:cNvPr>
              <p:cNvSpPr txBox="1"/>
              <p:nvPr/>
            </p:nvSpPr>
            <p:spPr>
              <a:xfrm>
                <a:off x="11967119" y="7551646"/>
                <a:ext cx="7790722" cy="151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"/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d>
                                    <m:dPr>
                                      <m:begChr m:val="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26B3DF-A0E9-E629-490F-451ABE9A7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7119" y="7551646"/>
                <a:ext cx="7790722" cy="15122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31996BE-3A28-A3BF-F27F-F3E7E3279545}"/>
                  </a:ext>
                </a:extLst>
              </p:cNvPr>
              <p:cNvSpPr txBox="1"/>
              <p:nvPr/>
            </p:nvSpPr>
            <p:spPr>
              <a:xfrm>
                <a:off x="11949021" y="9385182"/>
                <a:ext cx="3729739" cy="151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"/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d>
                                    <m:dPr>
                                      <m:begChr m:val=""/>
                                      <m:endChr m:val="‖"/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31996BE-3A28-A3BF-F27F-F3E7E3279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9021" y="9385182"/>
                <a:ext cx="3729739" cy="15122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7917986-1B5A-2440-7C26-BF3606D47312}"/>
              </a:ext>
            </a:extLst>
          </p:cNvPr>
          <p:cNvCxnSpPr>
            <a:cxnSpLocks/>
          </p:cNvCxnSpPr>
          <p:nvPr/>
        </p:nvCxnSpPr>
        <p:spPr>
          <a:xfrm>
            <a:off x="10306050" y="2362256"/>
            <a:ext cx="0" cy="9791644"/>
          </a:xfrm>
          <a:prstGeom prst="line">
            <a:avLst/>
          </a:prstGeom>
          <a:ln w="76200">
            <a:solidFill>
              <a:srgbClr val="00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97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0" name="텍스트 상자 3">
            <a:extLst>
              <a:ext uri="{FF2B5EF4-FFF2-40B4-BE49-F238E27FC236}">
                <a16:creationId xmlns:a16="http://schemas.microsoft.com/office/drawing/2014/main" id="{8C1FFDA2-BB28-B0A7-F95D-E5D21A2EA914}"/>
              </a:ext>
            </a:extLst>
          </p:cNvPr>
          <p:cNvSpPr txBox="1"/>
          <p:nvPr/>
        </p:nvSpPr>
        <p:spPr>
          <a:xfrm>
            <a:off x="1300185" y="2381488"/>
            <a:ext cx="3818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B69EB24-214B-55CA-A950-0007F9C2B5F2}"/>
                  </a:ext>
                </a:extLst>
              </p:cNvPr>
              <p:cNvSpPr txBox="1"/>
              <p:nvPr/>
            </p:nvSpPr>
            <p:spPr>
              <a:xfrm>
                <a:off x="4469270" y="4904225"/>
                <a:ext cx="7146187" cy="151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ko-KR" dirty="0"/>
                            <m:t>+ </m:t>
                          </m:r>
                          <m:sSup>
                            <m:sSup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−2</m:t>
                      </m:r>
                      <m:nary>
                        <m:naryPr>
                          <m:chr m:val="∑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B69EB24-214B-55CA-A950-0007F9C2B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270" y="4904225"/>
                <a:ext cx="7146187" cy="15122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31996BE-3A28-A3BF-F27F-F3E7E3279545}"/>
                  </a:ext>
                </a:extLst>
              </p:cNvPr>
              <p:cNvSpPr txBox="1"/>
              <p:nvPr/>
            </p:nvSpPr>
            <p:spPr>
              <a:xfrm>
                <a:off x="1554676" y="3236806"/>
                <a:ext cx="12865338" cy="15122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begChr m:val=""/>
                                  <m:endChr m:val="‖"/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−2</m:t>
                      </m:r>
                      <m:nary>
                        <m:naryPr>
                          <m:chr m:val="∑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31996BE-3A28-A3BF-F27F-F3E7E3279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676" y="3236806"/>
                <a:ext cx="12865338" cy="151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텍스트 상자 3">
            <a:extLst>
              <a:ext uri="{FF2B5EF4-FFF2-40B4-BE49-F238E27FC236}">
                <a16:creationId xmlns:a16="http://schemas.microsoft.com/office/drawing/2014/main" id="{29643CAB-2711-A6A3-0C9E-08B6E7DD2C27}"/>
              </a:ext>
            </a:extLst>
          </p:cNvPr>
          <p:cNvSpPr txBox="1"/>
          <p:nvPr/>
        </p:nvSpPr>
        <p:spPr>
          <a:xfrm>
            <a:off x="6993489" y="6731365"/>
            <a:ext cx="6848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Depend </a:t>
            </a:r>
          </a:p>
          <a:p>
            <a:pPr algn="ctr"/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on Rotation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0373C904-2042-6BD7-F54E-556B9A00C22A}"/>
              </a:ext>
            </a:extLst>
          </p:cNvPr>
          <p:cNvSpPr txBox="1"/>
          <p:nvPr/>
        </p:nvSpPr>
        <p:spPr>
          <a:xfrm>
            <a:off x="3343705" y="6731365"/>
            <a:ext cx="6848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Independ </a:t>
            </a:r>
          </a:p>
          <a:p>
            <a:pPr algn="ctr"/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on Rotation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844306-1CC8-5F63-39B0-E5B01532B4E0}"/>
              </a:ext>
            </a:extLst>
          </p:cNvPr>
          <p:cNvCxnSpPr>
            <a:cxnSpLocks/>
          </p:cNvCxnSpPr>
          <p:nvPr/>
        </p:nvCxnSpPr>
        <p:spPr>
          <a:xfrm>
            <a:off x="4953000" y="6731365"/>
            <a:ext cx="3505200" cy="0"/>
          </a:xfrm>
          <a:prstGeom prst="line">
            <a:avLst/>
          </a:prstGeom>
          <a:ln w="76200">
            <a:solidFill>
              <a:srgbClr val="FD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DBCF016-09D4-BF3A-301D-FD33CE69F3D0}"/>
              </a:ext>
            </a:extLst>
          </p:cNvPr>
          <p:cNvCxnSpPr>
            <a:cxnSpLocks/>
          </p:cNvCxnSpPr>
          <p:nvPr/>
        </p:nvCxnSpPr>
        <p:spPr>
          <a:xfrm>
            <a:off x="9067800" y="6731365"/>
            <a:ext cx="254765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E07F61-E19E-7D95-CD3D-4FD16AB4B6AC}"/>
              </a:ext>
            </a:extLst>
          </p:cNvPr>
          <p:cNvSpPr/>
          <p:nvPr/>
        </p:nvSpPr>
        <p:spPr>
          <a:xfrm>
            <a:off x="16850052" y="1335811"/>
            <a:ext cx="5481005" cy="2091354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상자 3">
            <a:extLst>
              <a:ext uri="{FF2B5EF4-FFF2-40B4-BE49-F238E27FC236}">
                <a16:creationId xmlns:a16="http://schemas.microsoft.com/office/drawing/2014/main" id="{23CAA562-5888-CD45-D742-336402703404}"/>
              </a:ext>
            </a:extLst>
          </p:cNvPr>
          <p:cNvSpPr txBox="1"/>
          <p:nvPr/>
        </p:nvSpPr>
        <p:spPr>
          <a:xfrm>
            <a:off x="17167714" y="832507"/>
            <a:ext cx="467307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Original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A652B4-C0C4-5453-2F02-EC32060C1C95}"/>
                  </a:ext>
                </a:extLst>
              </p:cNvPr>
              <p:cNvSpPr txBox="1"/>
              <p:nvPr/>
            </p:nvSpPr>
            <p:spPr>
              <a:xfrm>
                <a:off x="17276534" y="1752925"/>
                <a:ext cx="4944046" cy="151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begChr m:val=""/>
                                      <m:endChr m:val="‖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A652B4-C0C4-5453-2F02-EC32060C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6534" y="1752925"/>
                <a:ext cx="4944046" cy="15122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C207819A-0995-7A5B-4BA4-5D0B4A65C52C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Standard ICP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13" name="직선 연결선 41">
            <a:extLst>
              <a:ext uri="{FF2B5EF4-FFF2-40B4-BE49-F238E27FC236}">
                <a16:creationId xmlns:a16="http://schemas.microsoft.com/office/drawing/2014/main" id="{616D0106-C78D-6075-F454-C35EF15C331A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339902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41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0" name="텍스트 상자 3">
            <a:extLst>
              <a:ext uri="{FF2B5EF4-FFF2-40B4-BE49-F238E27FC236}">
                <a16:creationId xmlns:a16="http://schemas.microsoft.com/office/drawing/2014/main" id="{8C1FFDA2-BB28-B0A7-F95D-E5D21A2EA914}"/>
              </a:ext>
            </a:extLst>
          </p:cNvPr>
          <p:cNvSpPr txBox="1"/>
          <p:nvPr/>
        </p:nvSpPr>
        <p:spPr>
          <a:xfrm>
            <a:off x="1990165" y="3210044"/>
            <a:ext cx="11901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1) Compute correspondences between the two scans</a:t>
            </a:r>
          </a:p>
        </p:txBody>
      </p:sp>
      <p:sp>
        <p:nvSpPr>
          <p:cNvPr id="2" name="텍스트 상자 3">
            <a:extLst>
              <a:ext uri="{FF2B5EF4-FFF2-40B4-BE49-F238E27FC236}">
                <a16:creationId xmlns:a16="http://schemas.microsoft.com/office/drawing/2014/main" id="{59B27BC3-92CD-6015-9E9B-16E0C1CF4C35}"/>
              </a:ext>
            </a:extLst>
          </p:cNvPr>
          <p:cNvSpPr txBox="1"/>
          <p:nvPr/>
        </p:nvSpPr>
        <p:spPr>
          <a:xfrm>
            <a:off x="-1" y="3973899"/>
            <a:ext cx="23119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2) Compute a transformation which minimizes distance between corresponding points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94656A02-1D89-7D5E-7F43-BFABEAE00957}"/>
              </a:ext>
            </a:extLst>
          </p:cNvPr>
          <p:cNvSpPr txBox="1"/>
          <p:nvPr/>
        </p:nvSpPr>
        <p:spPr>
          <a:xfrm>
            <a:off x="1770263" y="2362256"/>
            <a:ext cx="2618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ICP Code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EF4409-5FA6-F04D-1880-293413E1C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568" y="5300951"/>
            <a:ext cx="7972425" cy="68008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1E814EC-7B30-00D1-22BA-C9003CFD515C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Standard ICP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5" name="직선 연결선 41">
            <a:extLst>
              <a:ext uri="{FF2B5EF4-FFF2-40B4-BE49-F238E27FC236}">
                <a16:creationId xmlns:a16="http://schemas.microsoft.com/office/drawing/2014/main" id="{4C727EB4-1B1D-82AC-6F3D-00C1EEE07E5E}"/>
              </a:ext>
            </a:extLst>
          </p:cNvPr>
          <p:cNvCxnSpPr>
            <a:cxnSpLocks/>
          </p:cNvCxnSpPr>
          <p:nvPr/>
        </p:nvCxnSpPr>
        <p:spPr>
          <a:xfrm>
            <a:off x="1119188" y="1879509"/>
            <a:ext cx="3399024" cy="0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7C8DC7-B172-2486-E161-1BEC02024903}"/>
                  </a:ext>
                </a:extLst>
              </p:cNvPr>
              <p:cNvSpPr txBox="1"/>
              <p:nvPr/>
            </p:nvSpPr>
            <p:spPr>
              <a:xfrm>
                <a:off x="12190412" y="6905471"/>
                <a:ext cx="1219200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 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𝑇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Transformed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𝑏</m:t>
                        </m:r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3600" i="1" spc="-150" dirty="0">
                  <a:latin typeface="Cambria Math" panose="02040503050406030204" pitchFamily="18" charset="0"/>
                  <a:ea typeface="나눔고딕" panose="020D0604000000000000" pitchFamily="50" charset="-127"/>
                </a:endParaRPr>
              </a:p>
              <a:p>
                <a:pPr/>
                <a:endParaRPr lang="en-US" altLang="ko-KR" sz="3600" i="1" spc="-150" dirty="0">
                  <a:latin typeface="Cambria Math" panose="02040503050406030204" pitchFamily="18" charset="0"/>
                  <a:ea typeface="나눔고딕" panose="020D0604000000000000" pitchFamily="50" charset="-127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  =  </a:t>
                </a:r>
                <a:r>
                  <a:rPr lang="en-US" altLang="ko-KR" sz="36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Error</a:t>
                </a:r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r>
                  <a:rPr lang="en-US" altLang="ko-KR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Threshold</a:t>
                </a:r>
              </a:p>
              <a:p>
                <a:pPr/>
                <a:endParaRPr lang="en-US" altLang="ko-KR" b="1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       =  </a:t>
                </a:r>
                <a:r>
                  <a:rPr lang="en-US" altLang="ko-KR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1 or 0</a:t>
                </a:r>
              </a:p>
              <a:p>
                <a:pPr/>
                <a:r>
                  <a:rPr lang="en-US" altLang="ko-KR" sz="36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                (1 = unmatched</a:t>
                </a:r>
                <a:r>
                  <a:rPr lang="en-US" altLang="ko-KR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, 0 = matched)</a:t>
                </a:r>
                <a:endParaRPr lang="en-US" altLang="ko-KR" sz="3600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7C8DC7-B172-2486-E161-1BEC02024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0412" y="6905471"/>
                <a:ext cx="12192000" cy="3416320"/>
              </a:xfrm>
              <a:prstGeom prst="rect">
                <a:avLst/>
              </a:prstGeom>
              <a:blipFill>
                <a:blip r:embed="rId5"/>
                <a:stretch>
                  <a:fillRect t="-2857"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51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Point-to-plane ICP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19188" y="1855428"/>
            <a:ext cx="4767262" cy="2408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74355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955992-63BA-EAD7-94B5-C2923097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2334" y="3260747"/>
            <a:ext cx="12324712" cy="71945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A3E1327-2C5B-9CBE-6895-CB27C83EDAF2}"/>
              </a:ext>
            </a:extLst>
          </p:cNvPr>
          <p:cNvCxnSpPr>
            <a:cxnSpLocks/>
          </p:cNvCxnSpPr>
          <p:nvPr/>
        </p:nvCxnSpPr>
        <p:spPr>
          <a:xfrm>
            <a:off x="11240329" y="2362256"/>
            <a:ext cx="0" cy="9791644"/>
          </a:xfrm>
          <a:prstGeom prst="line">
            <a:avLst/>
          </a:prstGeom>
          <a:ln w="76200">
            <a:solidFill>
              <a:srgbClr val="00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lam 3-2강 (ICP algorithm &amp; Unknown Data Association) 요약 - Taeyoung's Blog">
            <a:extLst>
              <a:ext uri="{FF2B5EF4-FFF2-40B4-BE49-F238E27FC236}">
                <a16:creationId xmlns:a16="http://schemas.microsoft.com/office/drawing/2014/main" id="{27DA0D27-15EF-73F4-2543-CC212F067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23" y="2747780"/>
            <a:ext cx="9744698" cy="469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B352314-463F-34DE-5404-305205403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64"/>
          <a:stretch/>
        </p:blipFill>
        <p:spPr bwMode="auto">
          <a:xfrm>
            <a:off x="1374527" y="7923526"/>
            <a:ext cx="8960689" cy="215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10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Point-to-plane ICP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19188" y="1855428"/>
            <a:ext cx="4767262" cy="2408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74355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텍스트 상자 3">
                <a:extLst>
                  <a:ext uri="{FF2B5EF4-FFF2-40B4-BE49-F238E27FC236}">
                    <a16:creationId xmlns:a16="http://schemas.microsoft.com/office/drawing/2014/main" id="{8C1FFDA2-BB28-B0A7-F95D-E5D21A2EA914}"/>
                  </a:ext>
                </a:extLst>
              </p:cNvPr>
              <p:cNvSpPr txBox="1"/>
              <p:nvPr/>
            </p:nvSpPr>
            <p:spPr>
              <a:xfrm>
                <a:off x="16458928" y="3974612"/>
                <a:ext cx="5278176" cy="70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Source Point 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𝑖𝑥</m:t>
                          </m:r>
                        </m:sub>
                      </m:sSub>
                      <m:r>
                        <a:rPr lang="en-US" altLang="ko-KR" sz="4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𝑖𝑦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4000" dirty="0"/>
                        <m:t>,</m:t>
                      </m:r>
                      <m:sSup>
                        <m:sSup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𝑖𝑧</m:t>
                              </m:r>
                            </m:sub>
                          </m:s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, 1)</m:t>
                          </m:r>
                        </m:e>
                        <m:sup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sz="4000" b="0" dirty="0">
                  <a:latin typeface="나눔고딕" panose="020D0604000000000000" pitchFamily="50" charset="-127"/>
                </a:endParaRPr>
              </a:p>
              <a:p>
                <a:endParaRPr lang="en-US" altLang="ko-KR" sz="4000" b="1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:endParaRPr lang="en-US" altLang="ko-KR" sz="4000" b="1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Destination point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𝑖𝑥</m:t>
                          </m:r>
                        </m:sub>
                      </m:sSub>
                      <m:r>
                        <a:rPr lang="en-US" altLang="ko-KR" sz="4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𝑖𝑦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4000" dirty="0"/>
                        <m:t>,</m:t>
                      </m:r>
                      <m:sSup>
                        <m:sSup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𝑖𝑧</m:t>
                              </m:r>
                            </m:sub>
                          </m:s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, 1)</m:t>
                          </m:r>
                        </m:e>
                        <m:sup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sz="4000" b="0" dirty="0">
                  <a:latin typeface="나눔고딕" panose="020D0604000000000000" pitchFamily="50" charset="-127"/>
                </a:endParaRPr>
              </a:p>
              <a:p>
                <a:endParaRPr lang="en-US" altLang="ko-KR" sz="4000" b="0" dirty="0">
                  <a:latin typeface="나눔고딕" panose="020D0604000000000000" pitchFamily="50" charset="-127"/>
                </a:endParaRPr>
              </a:p>
              <a:p>
                <a:endParaRPr lang="en-US" altLang="ko-KR" sz="4000" b="0" dirty="0">
                  <a:latin typeface="나눔고딕" panose="020D0604000000000000" pitchFamily="50" charset="-127"/>
                </a:endParaRPr>
              </a:p>
              <a:p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Unit normal vector at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𝑖𝑥</m:t>
                          </m:r>
                        </m:sub>
                      </m:sSub>
                      <m:r>
                        <a:rPr lang="en-US" altLang="ko-KR" sz="4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𝑖𝑦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4000" dirty="0"/>
                        <m:t>,</m:t>
                      </m:r>
                      <m:sSup>
                        <m:sSup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𝑖𝑧</m:t>
                              </m:r>
                            </m:sub>
                          </m:s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sz="4000" b="1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:endParaRPr lang="en-US" altLang="ko-KR" sz="4000" b="1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</p:txBody>
          </p:sp>
        </mc:Choice>
        <mc:Fallback>
          <p:sp>
            <p:nvSpPr>
              <p:cNvPr id="20" name="텍스트 상자 3">
                <a:extLst>
                  <a:ext uri="{FF2B5EF4-FFF2-40B4-BE49-F238E27FC236}">
                    <a16:creationId xmlns:a16="http://schemas.microsoft.com/office/drawing/2014/main" id="{8C1FFDA2-BB28-B0A7-F95D-E5D21A2EA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8928" y="3974612"/>
                <a:ext cx="5278176" cy="7047507"/>
              </a:xfrm>
              <a:prstGeom prst="rect">
                <a:avLst/>
              </a:prstGeom>
              <a:blipFill>
                <a:blip r:embed="rId4"/>
                <a:stretch>
                  <a:fillRect l="-4157" t="-1557" r="-1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117695-8C6C-C0A3-9117-EA8D3496F3BC}"/>
                  </a:ext>
                </a:extLst>
              </p:cNvPr>
              <p:cNvSpPr txBox="1"/>
              <p:nvPr/>
            </p:nvSpPr>
            <p:spPr>
              <a:xfrm>
                <a:off x="10516113" y="1433000"/>
                <a:ext cx="12192000" cy="14366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)∙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117695-8C6C-C0A3-9117-EA8D3496F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113" y="1433000"/>
                <a:ext cx="12192000" cy="14366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텍스트 상자 3">
                <a:extLst>
                  <a:ext uri="{FF2B5EF4-FFF2-40B4-BE49-F238E27FC236}">
                    <a16:creationId xmlns:a16="http://schemas.microsoft.com/office/drawing/2014/main" id="{D0821D78-CE00-650A-A448-FA861E685212}"/>
                  </a:ext>
                </a:extLst>
              </p:cNvPr>
              <p:cNvSpPr txBox="1"/>
              <p:nvPr/>
            </p:nvSpPr>
            <p:spPr>
              <a:xfrm>
                <a:off x="1074606" y="3974612"/>
                <a:ext cx="6848880" cy="2039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Transformation matrix 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1" i="1" spc="-150" smtClean="0">
                          <a:latin typeface="Cambria Math" panose="02040503050406030204" pitchFamily="18" charset="0"/>
                          <a:ea typeface="나눔고딕" panose="020D0604000000000000" pitchFamily="50" charset="-127"/>
                          <a:cs typeface="Nanum Gothic Bold" charset="-127"/>
                        </a:rPr>
                        <m:t>𝑴</m:t>
                      </m:r>
                      <m:r>
                        <a:rPr lang="en-US" altLang="ko-KR" sz="4000" b="1" i="1" spc="-150" smtClean="0">
                          <a:latin typeface="Cambria Math" panose="02040503050406030204" pitchFamily="18" charset="0"/>
                          <a:ea typeface="나눔고딕" panose="020D0604000000000000" pitchFamily="50" charset="-127"/>
                          <a:cs typeface="Nanum Gothic Bold" charset="-127"/>
                        </a:rPr>
                        <m:t>=</m:t>
                      </m:r>
                      <m:r>
                        <a:rPr lang="en-US" altLang="ko-KR" sz="4000" b="1" i="1" spc="-150" smtClean="0">
                          <a:latin typeface="Cambria Math" panose="02040503050406030204" pitchFamily="18" charset="0"/>
                          <a:ea typeface="나눔고딕" panose="020D0604000000000000" pitchFamily="50" charset="-127"/>
                          <a:cs typeface="Nanum Gothic Bold" charset="-127"/>
                        </a:rPr>
                        <m:t>𝑻</m:t>
                      </m:r>
                      <m:d>
                        <m:dPr>
                          <m:ctrlPr>
                            <a:rPr lang="en-US" altLang="ko-KR" sz="4000" b="1" i="1" spc="-150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  <a:cs typeface="Nanum Gothic Bold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400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4000" b="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ko-KR" sz="4000" b="0" i="1" spc="-150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400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4000" b="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ko-KR" sz="4000" b="0" i="1" spc="-150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400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4000" b="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ko-KR" sz="4000" b="1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4000" b="1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ko-KR" sz="4000" b="1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ko-KR" altLang="en-US" sz="4000" b="0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4000" b="0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ko-KR" altLang="en-US" sz="4000" b="0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altLang="ko-KR" sz="4000" b="0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ko-KR" altLang="en-US" sz="4000" b="0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altLang="ko-KR" sz="4000" b="1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4000" b="1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:endParaRPr lang="en-US" altLang="ko-KR" sz="4000" b="1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</p:txBody>
          </p:sp>
        </mc:Choice>
        <mc:Fallback>
          <p:sp>
            <p:nvSpPr>
              <p:cNvPr id="19" name="텍스트 상자 3">
                <a:extLst>
                  <a:ext uri="{FF2B5EF4-FFF2-40B4-BE49-F238E27FC236}">
                    <a16:creationId xmlns:a16="http://schemas.microsoft.com/office/drawing/2014/main" id="{D0821D78-CE00-650A-A448-FA861E685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06" y="3974612"/>
                <a:ext cx="6848880" cy="2039597"/>
              </a:xfrm>
              <a:prstGeom prst="rect">
                <a:avLst/>
              </a:prstGeom>
              <a:blipFill>
                <a:blip r:embed="rId6"/>
                <a:stretch>
                  <a:fillRect l="-3114" t="-5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E7179F-D7B8-E97A-BAB2-2829BECC4A8B}"/>
                  </a:ext>
                </a:extLst>
              </p:cNvPr>
              <p:cNvSpPr txBox="1"/>
              <p:nvPr/>
            </p:nvSpPr>
            <p:spPr>
              <a:xfrm>
                <a:off x="1449044" y="5940653"/>
                <a:ext cx="6100003" cy="2108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pc="-150" smtClean="0">
                          <a:latin typeface="Cambria Math" panose="02040503050406030204" pitchFamily="18" charset="0"/>
                          <a:ea typeface="나눔고딕" panose="020D0604000000000000" pitchFamily="50" charset="-127"/>
                          <a:cs typeface="Nanum Gothic Bold" charset="-127"/>
                        </a:rPr>
                        <m:t>𝑻</m:t>
                      </m:r>
                      <m:d>
                        <m:dPr>
                          <m:ctrlPr>
                            <a:rPr lang="en-US" altLang="ko-KR" b="1" i="1" spc="-150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  <a:cs typeface="Nanum Gothic Bold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 spc="-15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ko-KR" i="1" spc="-15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i="1" spc="-15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ko-KR" i="1" spc="-15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i="1" spc="-15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 spc="-15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ko-KR" b="1" i="1" spc="-150" smtClean="0"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= 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E7179F-D7B8-E97A-BAB2-2829BECC4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044" y="5940653"/>
                <a:ext cx="6100003" cy="21086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012505-E305-B9A1-B44A-B44CF6158EB6}"/>
                  </a:ext>
                </a:extLst>
              </p:cNvPr>
              <p:cNvSpPr txBox="1"/>
              <p:nvPr/>
            </p:nvSpPr>
            <p:spPr>
              <a:xfrm>
                <a:off x="8297924" y="5916394"/>
                <a:ext cx="6723828" cy="211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altLang="ko-KR" b="1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ko-KR" altLang="en-US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ko-KR" altLang="en-US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altLang="ko-KR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ko-KR" altLang="en-US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altLang="ko-KR" b="1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b="1" i="1" spc="-150" smtClean="0">
                          <a:latin typeface="Cambria Math" panose="02040503050406030204" pitchFamily="18" charset="0"/>
                          <a:ea typeface="나눔고딕" panose="020D0604000000000000" pitchFamily="50" charset="-127"/>
                        </a:rPr>
                        <m:t>= 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012505-E305-B9A1-B44A-B44CF6158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924" y="5916394"/>
                <a:ext cx="6723828" cy="21144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그림 32">
            <a:extLst>
              <a:ext uri="{FF2B5EF4-FFF2-40B4-BE49-F238E27FC236}">
                <a16:creationId xmlns:a16="http://schemas.microsoft.com/office/drawing/2014/main" id="{2B546780-011F-F3D1-A60D-612759F6B5D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362" b="1"/>
          <a:stretch/>
        </p:blipFill>
        <p:spPr>
          <a:xfrm>
            <a:off x="1449044" y="8753221"/>
            <a:ext cx="13369396" cy="2832332"/>
          </a:xfrm>
          <a:prstGeom prst="rect">
            <a:avLst/>
          </a:prstGeom>
          <a:ln w="38100">
            <a:solidFill>
              <a:srgbClr val="002856"/>
            </a:solidFill>
          </a:ln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C219959-BE0B-C284-C5EC-2BD05F98ADD4}"/>
              </a:ext>
            </a:extLst>
          </p:cNvPr>
          <p:cNvCxnSpPr>
            <a:cxnSpLocks/>
          </p:cNvCxnSpPr>
          <p:nvPr/>
        </p:nvCxnSpPr>
        <p:spPr>
          <a:xfrm>
            <a:off x="15582900" y="3857399"/>
            <a:ext cx="0" cy="8024797"/>
          </a:xfrm>
          <a:prstGeom prst="line">
            <a:avLst/>
          </a:prstGeom>
          <a:ln w="76200">
            <a:solidFill>
              <a:srgbClr val="0028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A4611E2-9CDA-054B-7EA5-300F80C718BC}"/>
              </a:ext>
            </a:extLst>
          </p:cNvPr>
          <p:cNvSpPr txBox="1"/>
          <p:nvPr/>
        </p:nvSpPr>
        <p:spPr>
          <a:xfrm>
            <a:off x="10964573" y="11733874"/>
            <a:ext cx="4236097" cy="64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&lt;Extrinsic Rotation&gt;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25A1B6-7902-EB29-0E0F-7AF78C762BBA}"/>
              </a:ext>
            </a:extLst>
          </p:cNvPr>
          <p:cNvSpPr/>
          <p:nvPr/>
        </p:nvSpPr>
        <p:spPr>
          <a:xfrm>
            <a:off x="12396131" y="1078523"/>
            <a:ext cx="8125594" cy="1841271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1A7FAEA2-35A1-9B83-18B1-16B77FABC928}"/>
              </a:ext>
            </a:extLst>
          </p:cNvPr>
          <p:cNvSpPr txBox="1"/>
          <p:nvPr/>
        </p:nvSpPr>
        <p:spPr>
          <a:xfrm>
            <a:off x="12787337" y="613963"/>
            <a:ext cx="482273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Original problem</a:t>
            </a:r>
          </a:p>
        </p:txBody>
      </p:sp>
    </p:spTree>
    <p:extLst>
      <p:ext uri="{BB962C8B-B14F-4D97-AF65-F5344CB8AC3E}">
        <p14:creationId xmlns:p14="http://schemas.microsoft.com/office/powerpoint/2010/main" val="323215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Point-to-plane ICP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21" name="직선 연결선 41"/>
          <p:cNvCxnSpPr>
            <a:cxnSpLocks/>
          </p:cNvCxnSpPr>
          <p:nvPr/>
        </p:nvCxnSpPr>
        <p:spPr>
          <a:xfrm flipV="1">
            <a:off x="1119188" y="1855428"/>
            <a:ext cx="4767262" cy="2408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74355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텍스트 상자 3">
                <a:extLst>
                  <a:ext uri="{FF2B5EF4-FFF2-40B4-BE49-F238E27FC236}">
                    <a16:creationId xmlns:a16="http://schemas.microsoft.com/office/drawing/2014/main" id="{D0821D78-CE00-650A-A448-FA861E685212}"/>
                  </a:ext>
                </a:extLst>
              </p:cNvPr>
              <p:cNvSpPr txBox="1"/>
              <p:nvPr/>
            </p:nvSpPr>
            <p:spPr>
              <a:xfrm>
                <a:off x="1074605" y="2360366"/>
                <a:ext cx="22435996" cy="8772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Linear approximated Transformation matrix</a:t>
                </a:r>
                <a14:m>
                  <m:oMath xmlns:m="http://schemas.openxmlformats.org/officeDocument/2006/math">
                    <m:r>
                      <a:rPr lang="en-US" altLang="ko-KR" sz="4000" b="1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4000" b="1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accPr>
                      <m:e>
                        <m:r>
                          <a:rPr lang="en-US" altLang="ko-KR" sz="4000" b="1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𝑴</m:t>
                        </m:r>
                      </m:e>
                    </m:acc>
                  </m:oMath>
                </a14:m>
                <a:endParaRPr lang="en-US" altLang="ko-KR" sz="4000" b="1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:endParaRPr lang="en-US" altLang="ko-KR" sz="3200" b="1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b="1" i="1" spc="-150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</m:ctrlPr>
                        </m:accPr>
                        <m:e>
                          <m:r>
                            <a:rPr lang="en-US" altLang="ko-KR" sz="3200" b="1" i="1" spc="-150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𝑴</m:t>
                          </m:r>
                        </m:e>
                      </m:acc>
                      <m:r>
                        <a:rPr lang="en-US" altLang="ko-KR" sz="3200" b="1" i="1" spc="-150" smtClean="0">
                          <a:latin typeface="Cambria Math" panose="02040503050406030204" pitchFamily="18" charset="0"/>
                          <a:ea typeface="나눔고딕" panose="020D0604000000000000" pitchFamily="50" charset="-127"/>
                          <a:cs typeface="Nanum Gothic Bold" charset="-127"/>
                        </a:rPr>
                        <m:t>=</m:t>
                      </m:r>
                      <m:r>
                        <a:rPr lang="en-US" altLang="ko-KR" sz="3200" b="1" i="1" spc="-150" smtClean="0">
                          <a:latin typeface="Cambria Math" panose="02040503050406030204" pitchFamily="18" charset="0"/>
                          <a:ea typeface="나눔고딕" panose="020D0604000000000000" pitchFamily="50" charset="-127"/>
                          <a:cs typeface="Nanum Gothic Bold" charset="-127"/>
                        </a:rPr>
                        <m:t>𝑻</m:t>
                      </m:r>
                      <m:d>
                        <m:dPr>
                          <m:ctrlPr>
                            <a:rPr lang="en-US" altLang="ko-KR" sz="3200" b="1" i="1" spc="-150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  <a:cs typeface="Nanum Gothic Bold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3200" b="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ko-KR" sz="3200" b="0" i="1" spc="-150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320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3200" b="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ko-KR" sz="3200" b="0" i="1" spc="-150" smtClean="0">
                              <a:latin typeface="Cambria Math" panose="02040503050406030204" pitchFamily="18" charset="0"/>
                              <a:ea typeface="나눔고딕" panose="020D0604000000000000" pitchFamily="50" charset="-127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320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3200" b="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ko-KR" sz="3200" b="1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ko-KR" sz="3200" b="1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b="1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altLang="ko-KR" sz="3200" b="1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ko-KR" altLang="en-US" sz="3200" b="0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3200" b="0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ko-KR" altLang="en-US" sz="3200" b="0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altLang="ko-KR" sz="3200" b="0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ko-KR" altLang="en-US" sz="3200" b="0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altLang="ko-KR" sz="3200" b="1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3200" b="1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:endParaRPr lang="en-US" altLang="ko-KR" sz="4000" b="1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ko-KR" sz="32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sz="3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a:rPr lang="ko-KR" altLang="en-US" sz="3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sz="3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sz="3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4000" b="1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:endParaRPr lang="en-US" altLang="ko-KR" sz="4000" b="1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Linearized expression for the </a:t>
                </a:r>
                <a:r>
                  <a:rPr lang="en-US" altLang="ko-KR" sz="4000" b="1" spc="-150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i</a:t>
                </a:r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- </a:t>
                </a:r>
                <a:r>
                  <a:rPr lang="en-US" altLang="ko-KR" sz="4000" b="1" spc="-150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th</a:t>
                </a:r>
                <a:r>
                  <a:rPr lang="ko-KR" altLang="en-US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r>
                  <a:rPr lang="en-US" altLang="ko-KR" sz="40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correspondence</a:t>
                </a:r>
              </a:p>
              <a:p>
                <a:endParaRPr lang="en-US" altLang="ko-KR" sz="4000" b="1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:r>
                  <a:rPr lang="en-US" altLang="ko-KR" sz="32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r>
                  <a:rPr lang="en-US" altLang="ko-KR" sz="32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3200" b="1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accPr>
                      <m:e>
                        <m:r>
                          <a:rPr lang="en-US" altLang="ko-KR" sz="3200" b="1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𝑴</m:t>
                        </m:r>
                      </m:e>
                    </m:acc>
                    <m:r>
                      <a:rPr lang="en-US" altLang="ko-KR" sz="32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3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32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)</a:t>
                </a:r>
                <a:r>
                  <a:rPr lang="en-US" altLang="ko-KR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32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  <a:r>
                  <a:rPr lang="en-US" altLang="ko-KR" sz="32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32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3200" b="1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3200" b="1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𝑴</m:t>
                            </m:r>
                          </m:e>
                        </m:acc>
                        <m:r>
                          <a:rPr lang="en-US" altLang="ko-KR" sz="3200" b="0" i="1" spc="-1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US" altLang="ko-KR" sz="32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3200" i="1" spc="-15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3200" i="1" spc="-15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pc="-150" smtClean="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3200" i="1" spc="-15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  <m:t>𝑖𝑥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3200" i="1" spc="-15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pc="-150" smtClean="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3200" i="1" spc="-15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3200" i="1" spc="-15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pc="-150" smtClean="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3200" i="1" spc="-15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  <m:t>𝑖𝑧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ko-KR" sz="3200" b="0" i="1" spc="-150" smtClean="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ko-KR" sz="32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−</m:t>
                        </m:r>
                        <m:d>
                          <m:dPr>
                            <m:ctrlPr>
                              <a:rPr lang="en-US" altLang="ko-KR" sz="32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3200" i="1" spc="-15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3200" i="1" spc="-15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pc="-150" smtClean="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sz="3200" i="1" spc="-15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  <m:t>𝑖𝑥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3200" i="1" spc="-15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pc="-150" smtClean="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sz="3200" i="1" spc="-15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3200" i="1" spc="-15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3200" b="0" i="1" spc="-150" smtClean="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sz="3200" i="1" spc="-150">
                                          <a:latin typeface="Cambria Math" panose="02040503050406030204" pitchFamily="18" charset="0"/>
                                          <a:ea typeface="나눔고딕" panose="020D0604000000000000" pitchFamily="50" charset="-127"/>
                                        </a:rPr>
                                        <m:t>𝑖𝑧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ko-KR" sz="3200" b="0" i="1" spc="-150" smtClean="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ko-KR" sz="320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3200" spc="-150" dirty="0"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32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32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3200" i="1" spc="-150" smtClean="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b="0" i="1" spc="-150" smtClean="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sz="3200" b="0" i="1" spc="-150" smtClean="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32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sz="32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𝑖</m:t>
                                  </m:r>
                                  <m:r>
                                    <a:rPr lang="en-US" altLang="ko-KR" sz="3200" b="0" i="1" spc="-150" smtClean="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32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2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sz="3200" i="1" spc="-15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𝑖</m:t>
                                  </m:r>
                                  <m:r>
                                    <a:rPr lang="en-US" altLang="ko-KR" sz="3200" b="0" i="1" spc="-150" smtClean="0">
                                      <a:latin typeface="Cambria Math" panose="02040503050406030204" pitchFamily="18" charset="0"/>
                                      <a:ea typeface="나눔고딕" panose="020D0604000000000000" pitchFamily="50" charset="-127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3200" b="0" i="1" spc="-150" smtClean="0">
                                  <a:latin typeface="Cambria Math" panose="02040503050406030204" pitchFamily="18" charset="0"/>
                                  <a:ea typeface="나눔고딕" panose="020D0604000000000000" pitchFamily="50" charset="-127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32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=</a:t>
                </a:r>
              </a:p>
            </p:txBody>
          </p:sp>
        </mc:Choice>
        <mc:Fallback>
          <p:sp>
            <p:nvSpPr>
              <p:cNvPr id="19" name="텍스트 상자 3">
                <a:extLst>
                  <a:ext uri="{FF2B5EF4-FFF2-40B4-BE49-F238E27FC236}">
                    <a16:creationId xmlns:a16="http://schemas.microsoft.com/office/drawing/2014/main" id="{D0821D78-CE00-650A-A448-FA861E685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05" y="2360366"/>
                <a:ext cx="22435996" cy="8772594"/>
              </a:xfrm>
              <a:prstGeom prst="rect">
                <a:avLst/>
              </a:prstGeom>
              <a:blipFill>
                <a:blip r:embed="rId5"/>
                <a:stretch>
                  <a:fillRect l="-951" t="-11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A304F0-F244-2BAA-E5BA-030E028FE235}"/>
                  </a:ext>
                </a:extLst>
              </p:cNvPr>
              <p:cNvSpPr txBox="1"/>
              <p:nvPr/>
            </p:nvSpPr>
            <p:spPr>
              <a:xfrm>
                <a:off x="12645956" y="1580856"/>
                <a:ext cx="12192000" cy="14366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)∙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A304F0-F244-2BAA-E5BA-030E028FE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5956" y="1580856"/>
                <a:ext cx="12192000" cy="1436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DC00D4AF-1620-A965-9938-AF775FEF6078}"/>
              </a:ext>
            </a:extLst>
          </p:cNvPr>
          <p:cNvSpPr/>
          <p:nvPr/>
        </p:nvSpPr>
        <p:spPr>
          <a:xfrm>
            <a:off x="14644759" y="1176197"/>
            <a:ext cx="8125594" cy="1841271"/>
          </a:xfrm>
          <a:prstGeom prst="rect">
            <a:avLst/>
          </a:prstGeom>
          <a:noFill/>
          <a:ln w="76200">
            <a:solidFill>
              <a:srgbClr val="0028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상자 3">
            <a:extLst>
              <a:ext uri="{FF2B5EF4-FFF2-40B4-BE49-F238E27FC236}">
                <a16:creationId xmlns:a16="http://schemas.microsoft.com/office/drawing/2014/main" id="{E1526416-DB34-B4A2-5067-295F41833B0C}"/>
              </a:ext>
            </a:extLst>
          </p:cNvPr>
          <p:cNvSpPr txBox="1"/>
          <p:nvPr/>
        </p:nvSpPr>
        <p:spPr>
          <a:xfrm>
            <a:off x="14962421" y="672893"/>
            <a:ext cx="482273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Original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B6FF62-53ED-F623-E6F7-54E32B812A96}"/>
                  </a:ext>
                </a:extLst>
              </p:cNvPr>
              <p:cNvSpPr txBox="1"/>
              <p:nvPr/>
            </p:nvSpPr>
            <p:spPr>
              <a:xfrm>
                <a:off x="10236065" y="9279455"/>
                <a:ext cx="13864501" cy="1640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3300" spc="-150" dirty="0">
                    <a:ea typeface="나눔고딕" panose="020D0604000000000000" pitchFamily="50" charset="-127"/>
                  </a:rPr>
                  <a:t>[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33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30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𝑖𝑥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𝑖𝑦</m:t>
                            </m:r>
                          </m:sub>
                        </m:sSub>
                        <m:r>
                          <a:rPr lang="en-US" altLang="ko-KR" sz="33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𝑖</m:t>
                            </m:r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𝑖𝑧</m:t>
                            </m:r>
                          </m:sub>
                        </m:sSub>
                      </m:e>
                    </m:d>
                    <m:r>
                      <a:rPr lang="ko-KR" altLang="en-US" sz="33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𝛼</m:t>
                    </m:r>
                    <m:r>
                      <a:rPr lang="en-US" altLang="ko-KR" sz="33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+</m:t>
                    </m:r>
                    <m:d>
                      <m:dPr>
                        <m:ctrlP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𝑖𝑥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𝑖</m:t>
                            </m:r>
                            <m:r>
                              <a:rPr lang="en-US" altLang="ko-KR" sz="3300" b="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𝑧</m:t>
                            </m:r>
                          </m:sub>
                        </m:sSub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𝑖</m:t>
                            </m:r>
                            <m:r>
                              <a:rPr lang="en-US" altLang="ko-KR" sz="3300" b="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𝑖</m:t>
                            </m:r>
                            <m:r>
                              <a:rPr lang="en-US" altLang="ko-KR" sz="3300" b="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ko-KR" altLang="en-US" sz="33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𝛽</m:t>
                    </m:r>
                    <m:r>
                      <a:rPr lang="en-US" altLang="ko-KR" sz="33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+</m:t>
                    </m:r>
                    <m:d>
                      <m:dPr>
                        <m:ctrlP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𝑖</m:t>
                            </m:r>
                            <m:r>
                              <a:rPr lang="en-US" altLang="ko-KR" sz="3300" b="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𝑖</m:t>
                            </m:r>
                            <m:r>
                              <a:rPr lang="en-US" altLang="ko-KR" sz="3300" b="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𝑖</m:t>
                            </m:r>
                            <m:r>
                              <a:rPr lang="en-US" altLang="ko-KR" sz="3300" b="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330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3300" i="1" spc="-15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𝑖</m:t>
                            </m:r>
                            <m:r>
                              <a:rPr lang="en-US" altLang="ko-KR" sz="3300" b="0" i="1" spc="-150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ko-KR" altLang="en-US" sz="33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𝛾</m:t>
                    </m:r>
                  </m:oMath>
                </a14:m>
                <a:r>
                  <a:rPr lang="en-US" altLang="ko-KR" sz="3300" dirty="0"/>
                  <a:t>+</a:t>
                </a:r>
                <a:r>
                  <a:rPr lang="en-US" altLang="ko-KR" sz="3300" spc="-150" dirty="0"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𝑖𝑥</m:t>
                        </m:r>
                      </m:sub>
                    </m:sSub>
                    <m:sSub>
                      <m:sSubPr>
                        <m:ctrlPr>
                          <a:rPr lang="en-US" altLang="ko-KR" sz="33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3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33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𝑥</m:t>
                        </m:r>
                      </m:sub>
                    </m:sSub>
                    <m:r>
                      <a:rPr lang="en-US" altLang="ko-KR" sz="33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+</m:t>
                    </m:r>
                    <m:sSub>
                      <m:sSubPr>
                        <m:ctrlP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  <m:r>
                          <a:rPr lang="en-US" altLang="ko-KR" sz="33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33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sz="3300" dirty="0"/>
                  <a:t>+</a:t>
                </a:r>
                <a:r>
                  <a:rPr lang="en-US" altLang="ko-KR" sz="3300" spc="-150" dirty="0"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  <m:r>
                          <a:rPr lang="en-US" altLang="ko-KR" sz="33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33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𝑧</m:t>
                        </m:r>
                      </m:sub>
                    </m:sSub>
                    <m:r>
                      <a:rPr lang="en-US" altLang="ko-KR" sz="33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]</m:t>
                    </m:r>
                  </m:oMath>
                </a14:m>
                <a:endParaRPr lang="en-US" altLang="ko-KR" sz="3300" b="0" spc="-150" dirty="0">
                  <a:ea typeface="나눔고딕" panose="020D0604000000000000" pitchFamily="50" charset="-127"/>
                </a:endParaRPr>
              </a:p>
              <a:p>
                <a:endParaRPr lang="en-US" altLang="ko-KR" sz="3300" b="0" spc="-150" dirty="0">
                  <a:ea typeface="나눔고딕" panose="020D0604000000000000" pitchFamily="50" charset="-127"/>
                </a:endParaRPr>
              </a:p>
              <a:p>
                <a:r>
                  <a:rPr lang="en-US" altLang="ko-KR" sz="3300" spc="-150" dirty="0">
                    <a:ea typeface="나눔고딕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300" b="0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−</m:t>
                    </m:r>
                    <m:r>
                      <a:rPr lang="en-US" altLang="ko-KR" sz="3300" b="0" i="0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[</m:t>
                    </m:r>
                    <m:sSub>
                      <m:sSubPr>
                        <m:ctrlPr>
                          <a:rPr lang="en-US" altLang="ko-KR" sz="33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𝑖𝑥</m:t>
                        </m:r>
                      </m:sub>
                    </m:sSub>
                    <m:sSub>
                      <m:sSubPr>
                        <m:ctrlP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3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  <m:r>
                          <a:rPr lang="en-US" altLang="ko-KR" sz="33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𝑥</m:t>
                        </m:r>
                      </m:sub>
                    </m:sSub>
                    <m:r>
                      <a:rPr lang="en-US" altLang="ko-KR" sz="33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+</m:t>
                    </m:r>
                    <m:sSub>
                      <m:sSubPr>
                        <m:ctrlP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𝑖𝑦</m:t>
                        </m:r>
                      </m:sub>
                    </m:sSub>
                    <m:sSub>
                      <m:sSubPr>
                        <m:ctrlP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3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  <m:r>
                          <a:rPr lang="en-US" altLang="ko-KR" sz="33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𝑦</m:t>
                        </m:r>
                      </m:sub>
                    </m:sSub>
                    <m:r>
                      <a:rPr lang="en-US" altLang="ko-KR" sz="33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+</m:t>
                    </m:r>
                    <m:sSub>
                      <m:sSubPr>
                        <m:ctrlP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  <m:r>
                          <a:rPr lang="en-US" altLang="ko-KR" sz="33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3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  <m:r>
                          <a:rPr lang="en-US" altLang="ko-KR" sz="33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𝑧</m:t>
                        </m:r>
                      </m:sub>
                    </m:sSub>
                    <m:r>
                      <a:rPr lang="en-US" altLang="ko-KR" sz="33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𝑖𝑥</m:t>
                        </m:r>
                      </m:sub>
                    </m:sSub>
                    <m:sSub>
                      <m:sSubPr>
                        <m:ctrlP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3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𝑥</m:t>
                        </m:r>
                      </m:sub>
                    </m:sSub>
                    <m:r>
                      <a:rPr lang="en-US" altLang="ko-KR" sz="33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𝑖𝑦</m:t>
                        </m:r>
                      </m:sub>
                    </m:sSub>
                    <m:sSub>
                      <m:sSubPr>
                        <m:ctrlP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3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𝑦</m:t>
                        </m:r>
                      </m:sub>
                    </m:sSub>
                    <m:r>
                      <a:rPr lang="en-US" altLang="ko-KR" sz="3300" b="0" i="1" spc="-150" smtClean="0"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3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  <m:r>
                          <a:rPr lang="en-US" altLang="ko-KR" sz="3300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ko-KR" sz="3300" dirty="0"/>
                  <a:t>]</a:t>
                </a:r>
                <a:endParaRPr lang="ko-KR" altLang="en-US" sz="33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B6FF62-53ED-F623-E6F7-54E32B812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065" y="9279455"/>
                <a:ext cx="13864501" cy="1640064"/>
              </a:xfrm>
              <a:prstGeom prst="rect">
                <a:avLst/>
              </a:prstGeom>
              <a:blipFill>
                <a:blip r:embed="rId7"/>
                <a:stretch>
                  <a:fillRect l="-1846" t="-5204" b="-130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5975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/>
          <p:cNvCxnSpPr/>
          <p:nvPr/>
        </p:nvCxnSpPr>
        <p:spPr>
          <a:xfrm>
            <a:off x="1119188" y="12595860"/>
            <a:ext cx="22391413" cy="0"/>
          </a:xfrm>
          <a:prstGeom prst="line">
            <a:avLst/>
          </a:prstGeom>
          <a:ln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59" y="12845944"/>
            <a:ext cx="1641416" cy="282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-1"/>
            <a:ext cx="24382413" cy="448617"/>
          </a:xfrm>
          <a:prstGeom prst="rect">
            <a:avLst/>
          </a:prstGeom>
          <a:gradFill>
            <a:gsLst>
              <a:gs pos="49000">
                <a:srgbClr val="002856"/>
              </a:gs>
              <a:gs pos="85000">
                <a:srgbClr val="1CCFC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690" y="12869565"/>
            <a:ext cx="2222311" cy="234930"/>
          </a:xfrm>
          <a:prstGeom prst="rect">
            <a:avLst/>
          </a:prstGeom>
        </p:spPr>
      </p:pic>
      <p:sp>
        <p:nvSpPr>
          <p:cNvPr id="20" name="텍스트 상자 3">
            <a:extLst>
              <a:ext uri="{FF2B5EF4-FFF2-40B4-BE49-F238E27FC236}">
                <a16:creationId xmlns:a16="http://schemas.microsoft.com/office/drawing/2014/main" id="{8C1FFDA2-BB28-B0A7-F95D-E5D21A2EA914}"/>
              </a:ext>
            </a:extLst>
          </p:cNvPr>
          <p:cNvSpPr txBox="1"/>
          <p:nvPr/>
        </p:nvSpPr>
        <p:spPr>
          <a:xfrm>
            <a:off x="1990165" y="3210044"/>
            <a:ext cx="11901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1) Compute correspondences between the two scans</a:t>
            </a:r>
          </a:p>
        </p:txBody>
      </p:sp>
      <p:sp>
        <p:nvSpPr>
          <p:cNvPr id="2" name="텍스트 상자 3">
            <a:extLst>
              <a:ext uri="{FF2B5EF4-FFF2-40B4-BE49-F238E27FC236}">
                <a16:creationId xmlns:a16="http://schemas.microsoft.com/office/drawing/2014/main" id="{59B27BC3-92CD-6015-9E9B-16E0C1CF4C35}"/>
              </a:ext>
            </a:extLst>
          </p:cNvPr>
          <p:cNvSpPr txBox="1"/>
          <p:nvPr/>
        </p:nvSpPr>
        <p:spPr>
          <a:xfrm>
            <a:off x="-1" y="3973899"/>
            <a:ext cx="23119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150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2) Compute a transformation which minimizes distance between corresponding points</a:t>
            </a: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94656A02-1D89-7D5E-7F43-BFABEAE00957}"/>
              </a:ext>
            </a:extLst>
          </p:cNvPr>
          <p:cNvSpPr txBox="1"/>
          <p:nvPr/>
        </p:nvSpPr>
        <p:spPr>
          <a:xfrm>
            <a:off x="982523" y="2379047"/>
            <a:ext cx="6468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charset="-127"/>
              </a:rPr>
              <a:t>Point to Plane ICP Code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EF4409-5FA6-F04D-1880-293413E1C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568" y="5300951"/>
            <a:ext cx="7972425" cy="68008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FBE113E-8CBD-7EDB-AC01-0C969540358F}"/>
              </a:ext>
            </a:extLst>
          </p:cNvPr>
          <p:cNvSpPr/>
          <p:nvPr/>
        </p:nvSpPr>
        <p:spPr>
          <a:xfrm>
            <a:off x="982523" y="1042193"/>
            <a:ext cx="5624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rPr>
              <a:t>Point-to-plane ICP</a:t>
            </a:r>
            <a:endParaRPr lang="ko-KR" altLang="en-US" sz="4500" b="1" dirty="0">
              <a:solidFill>
                <a:srgbClr val="002856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 ExtraBold" charset="-127"/>
            </a:endParaRPr>
          </a:p>
        </p:txBody>
      </p:sp>
      <p:cxnSp>
        <p:nvCxnSpPr>
          <p:cNvPr id="8" name="직선 연결선 41">
            <a:extLst>
              <a:ext uri="{FF2B5EF4-FFF2-40B4-BE49-F238E27FC236}">
                <a16:creationId xmlns:a16="http://schemas.microsoft.com/office/drawing/2014/main" id="{6803B497-9E7A-4E62-5654-0E32A7EC2750}"/>
              </a:ext>
            </a:extLst>
          </p:cNvPr>
          <p:cNvCxnSpPr>
            <a:cxnSpLocks/>
          </p:cNvCxnSpPr>
          <p:nvPr/>
        </p:nvCxnSpPr>
        <p:spPr>
          <a:xfrm flipV="1">
            <a:off x="1119188" y="1855428"/>
            <a:ext cx="4767262" cy="24081"/>
          </a:xfrm>
          <a:prstGeom prst="line">
            <a:avLst/>
          </a:prstGeom>
          <a:ln w="57150">
            <a:solidFill>
              <a:srgbClr val="43C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C5A77DEF-4309-F075-AE39-666A6D7B1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855" y="10505956"/>
            <a:ext cx="5537258" cy="8692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EC0136-7060-FCFC-59FF-4C20BC3F8F62}"/>
                  </a:ext>
                </a:extLst>
              </p:cNvPr>
              <p:cNvSpPr txBox="1"/>
              <p:nvPr/>
            </p:nvSpPr>
            <p:spPr>
              <a:xfrm>
                <a:off x="12190412" y="6905471"/>
                <a:ext cx="12192000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  =  </a:t>
                </a:r>
                <a:r>
                  <a:rPr lang="en-US" altLang="ko-KR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Threshold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      =   Correct transformed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𝑎</m:t>
                        </m:r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       = </a:t>
                </a:r>
                <a:r>
                  <a:rPr lang="en-US" altLang="ko-KR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1 or 0</a:t>
                </a:r>
              </a:p>
              <a:p>
                <a:pPr/>
                <a:r>
                  <a:rPr lang="en-US" altLang="ko-KR" sz="3600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                (1 = matched</a:t>
                </a:r>
                <a:r>
                  <a:rPr lang="en-US" altLang="ko-KR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, 0 = unmatched)</a:t>
                </a:r>
                <a:endParaRPr lang="en-US" altLang="ko-KR" sz="3600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3600" b="0" i="1" spc="-150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3600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        =  </a:t>
                </a:r>
                <a:r>
                  <a:rPr lang="en-US" altLang="ko-KR" b="1" spc="-15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 Bold" charset="-127"/>
                  </a:rPr>
                  <a:t>Normal Vector</a:t>
                </a:r>
                <a:endParaRPr lang="en-US" altLang="ko-KR" sz="3600" spc="-150" dirty="0">
                  <a:latin typeface="나눔고딕" panose="020D0604000000000000" pitchFamily="50" charset="-127"/>
                  <a:ea typeface="나눔고딕" panose="020D0604000000000000" pitchFamily="50" charset="-127"/>
                  <a:cs typeface="Nanum Gothic Bold" charset="-127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EC0136-7060-FCFC-59FF-4C20BC3F8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0412" y="6905471"/>
                <a:ext cx="12192000" cy="2862322"/>
              </a:xfrm>
              <a:prstGeom prst="rect">
                <a:avLst/>
              </a:prstGeom>
              <a:blipFill>
                <a:blip r:embed="rId6"/>
                <a:stretch>
                  <a:fillRect t="-4478" b="-7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337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1312</TotalTime>
  <Words>724</Words>
  <Application>Microsoft Office PowerPoint</Application>
  <PresentationFormat>사용자 지정</PresentationFormat>
  <Paragraphs>168</Paragraphs>
  <Slides>20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Geomanist Light</vt:lpstr>
      <vt:lpstr>Arial</vt:lpstr>
      <vt:lpstr>Calibri</vt:lpstr>
      <vt:lpstr>Calibri Light</vt:lpstr>
      <vt:lpstr>Cambria Math</vt:lpstr>
      <vt:lpstr>Times New Roman</vt:lpstr>
      <vt:lpstr>나눔고딕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(학생) 정해찬 (전기전자공학과)</cp:lastModifiedBy>
  <cp:revision>67</cp:revision>
  <dcterms:created xsi:type="dcterms:W3CDTF">2017-02-16T07:20:56Z</dcterms:created>
  <dcterms:modified xsi:type="dcterms:W3CDTF">2023-01-06T04:56:32Z</dcterms:modified>
</cp:coreProperties>
</file>